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6"/>
  </p:notesMasterIdLst>
  <p:sldIdLst>
    <p:sldId id="297" r:id="rId2"/>
    <p:sldId id="281" r:id="rId3"/>
    <p:sldId id="288" r:id="rId4"/>
    <p:sldId id="28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2"/>
    <p:restoredTop sz="80759" autoAdjust="0"/>
  </p:normalViewPr>
  <p:slideViewPr>
    <p:cSldViewPr snapToGrid="0">
      <p:cViewPr varScale="1">
        <p:scale>
          <a:sx n="104" d="100"/>
          <a:sy n="104" d="100"/>
        </p:scale>
        <p:origin x="251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5059AD0-6773-3060-7F8C-70705A7B04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833DEF9-E36E-DF94-8173-01C15A8034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7AE5529-68FB-5ABB-4BB8-5C758F8B53D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9055D9B-3FA9-AAA2-A7BE-234408C8915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C78E8FC5-0741-5CCC-BAA6-C70817030A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17DA0B78-6F7E-36A7-D535-13920F16E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39AF1C-79DD-9A45-AEDB-FAD19FA8E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E5492E34-BFD9-5B18-C418-E63AC00CD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04DAAB-FBD8-C149-B675-F56A0BF554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0413FD2-EC48-2173-C9AD-3326FB941C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4E3259E-5B35-8B31-1D5C-72636FD1C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9150" y="4333875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8887E1C9-A4C9-CA04-84D0-F064F6ABF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a typeface="+mn-ea"/>
            </a:endParaRPr>
          </a:p>
        </p:txBody>
      </p:sp>
      <p:pic>
        <p:nvPicPr>
          <p:cNvPr id="3" name="Picture 8" descr="MC-Bu-Bk 150">
            <a:extLst>
              <a:ext uri="{FF2B5EF4-FFF2-40B4-BE49-F238E27FC236}">
                <a16:creationId xmlns:a16="http://schemas.microsoft.com/office/drawing/2014/main" id="{FEBE971C-96B7-1FAE-9708-27F05B9BC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BC02CD-4D32-EB46-10EA-079840AB6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B8FB5B-DDF9-ACF2-16EA-C730D8E3B7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89B999-F467-9743-CB5E-E7F9BFDC53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C61F-043A-6548-85EC-BB00FFB65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834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CEB0E9-6E85-D2C9-BFE0-4C18C5844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123914-ECF4-4269-7246-08F8638F3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EAC8B1F-5C33-B7A9-BED8-D67EA82F9A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96C1B-E9E6-8E49-8471-DAC158E66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2606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5085E2-E820-EE92-78D2-022BF7AB0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9CC96A-3630-0B90-318F-CE154CD781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B9F028B-3AD1-FDF6-DE4D-143726E37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94F4-7184-3B46-8CCD-F414643A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2912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149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830388"/>
            <a:ext cx="7772400" cy="457041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4BC9F6-EF4A-9556-E1F2-23869E70A2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EC0CF4-290A-0305-2294-F207F58E8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63A3914-701F-5DDC-BE6B-76EB245C6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677B1-EF6B-D44D-B4A9-62F4841DA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1662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776D5C-4419-53EA-41AC-D09716657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194FE8-8CB0-8AA4-BA6A-476A5ED1F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4557446-9CD6-BB0A-3CDA-AD84858AE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DA370-A9AF-6C40-8618-83E9FD69DD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4987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ED3B97-0230-CE49-5DBB-D1CCF8E2C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7E2ECF-292D-1B16-0373-F95634605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CC9285E-86EF-0BE0-F092-F92EA4906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F15EA-B654-2240-8353-67E08F424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9312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B7BF06-6D8A-50A3-1830-94E5AAF333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5A8D97-7462-1F5E-D749-867D0265D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B6DE0FB-E355-8EE0-E0BF-AA9571CF2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F61B6-7B09-5A41-B032-30593DD6F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2845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988A74-67F1-629F-BF24-CB1861BFB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5463BC5-EF81-02AB-7721-66311AA3F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75EDFA0-021C-884D-3144-0CE5378679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F4F68-0E18-064C-8832-EAD116EF5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2046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4B2BE6-1083-203E-EEEA-4E5190AAA0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A463A6E-AA37-94D7-18D4-D55F17663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65C2339-3D56-767D-693A-559E18F04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2EB56-9E34-2C4B-93DF-89AF634F9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5298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B709731-47CA-3C96-A1C1-2BC877FDE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7ACE89D-8911-F134-845A-52690DD3E6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E02E1E0-9D6E-3225-473E-D647275ED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8EDC1-92D0-D04D-9E60-C52928DAB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3549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E5CF40-D63D-26D8-91B7-93825BF34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CE5934-6971-DB2F-594D-0952239C1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879A33-650D-F0F6-77BC-A0203A543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381B-3A4E-EE49-9707-3848DDF86E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4045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8531A5-4206-BA82-275D-8FBFA7C0A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0FBAE3-1F98-F04B-50F3-DF0AADFEE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92050C-92D2-AA32-71B9-CD70971EC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33B1-0DEB-AB42-9860-BA8E47F1D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6399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3B9F85-404D-D7AE-BE84-09662CA42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26132E-D04C-940F-E906-62EF7EEDA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437B63-4A4B-7AE9-539B-4D08E3F54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a typeface="+mn-ea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98C3E86-8980-079D-FCCA-92D3B9111A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folHlin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3F4B6F4-29F0-71FC-DBAF-CAFEAE499E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folHlin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03C8728-C8CE-B868-8EC1-F1272BBAE5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C4FB828E-F13D-A04C-B9D7-E550EACAAD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8" descr="MC-Bu-Bk 150">
            <a:extLst>
              <a:ext uri="{FF2B5EF4-FFF2-40B4-BE49-F238E27FC236}">
                <a16:creationId xmlns:a16="http://schemas.microsoft.com/office/drawing/2014/main" id="{D845B42A-C948-2E1F-20D9-8EFCB6742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84" r:id="rId1"/>
    <p:sldLayoutId id="2147485173" r:id="rId2"/>
    <p:sldLayoutId id="2147485174" r:id="rId3"/>
    <p:sldLayoutId id="2147485175" r:id="rId4"/>
    <p:sldLayoutId id="2147485176" r:id="rId5"/>
    <p:sldLayoutId id="2147485177" r:id="rId6"/>
    <p:sldLayoutId id="2147485178" r:id="rId7"/>
    <p:sldLayoutId id="2147485179" r:id="rId8"/>
    <p:sldLayoutId id="2147485180" r:id="rId9"/>
    <p:sldLayoutId id="2147485181" r:id="rId10"/>
    <p:sldLayoutId id="2147485182" r:id="rId11"/>
    <p:sldLayoutId id="2147485183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  <a:ea typeface="MS PGothic" pitchFamily="34" charset="-128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  <a:ea typeface="MS PGothic" pitchFamily="34" charset="-128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  <a:ea typeface="MS PGothic" pitchFamily="34" charset="-128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  <a:ea typeface="MS PGothic" pitchFamily="34" charset="-128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0545829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0545829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4CB2950-0F3A-61EB-5DBD-204777C2C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5" y="1776413"/>
            <a:ext cx="65547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Mayo Consensus on AL Amyloidosis: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Prognosis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CCDF8A6-6796-4570-BB62-2306A4488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09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i="1">
              <a:cs typeface="Times New Roman" panose="02020603050405020304" pitchFamily="18" charset="0"/>
            </a:endParaRP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AC566856-C749-D0E4-1F0B-0E50F750A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647700"/>
            <a:ext cx="34671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800" b="1">
                <a:latin typeface="Tahoma" panose="020B0604030504040204" pitchFamily="34" charset="0"/>
                <a:cs typeface="Times New Roman" panose="02020603050405020304" pitchFamily="18" charset="0"/>
              </a:rPr>
              <a:t>mSMART </a:t>
            </a:r>
            <a:r>
              <a:rPr lang="en-US" altLang="en-US" sz="4800" b="1" i="1">
                <a:latin typeface="Tahoma" panose="020B0604030504040204" pitchFamily="34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>
            <a:extLst>
              <a:ext uri="{FF2B5EF4-FFF2-40B4-BE49-F238E27FC236}">
                <a16:creationId xmlns:a16="http://schemas.microsoft.com/office/drawing/2014/main" id="{35BCCC9B-9CF7-D0A3-3E52-8D6886A85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Mayo AL amyloidosis prognostic system (2012) </a:t>
            </a:r>
            <a:r>
              <a:rPr lang="en-US" altLang="en-US" baseline="30000">
                <a:solidFill>
                  <a:schemeClr val="tx1"/>
                </a:solidFill>
              </a:rPr>
              <a:t>1</a:t>
            </a:r>
          </a:p>
        </p:txBody>
      </p:sp>
      <p:graphicFrame>
        <p:nvGraphicFramePr>
          <p:cNvPr id="21507" name="Object 7">
            <a:extLst>
              <a:ext uri="{FF2B5EF4-FFF2-40B4-BE49-F238E27FC236}">
                <a16:creationId xmlns:a16="http://schemas.microsoft.com/office/drawing/2014/main" id="{9A6CCA26-2D9A-A46D-77D1-269B62600F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3413" y="2330450"/>
          <a:ext cx="7854950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08700" imgH="2794000" progId="Word.Document.12">
                  <p:embed/>
                </p:oleObj>
              </mc:Choice>
              <mc:Fallback>
                <p:oleObj name="Document" r:id="rId2" imgW="6108700" imgH="2794000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330450"/>
                        <a:ext cx="7854950" cy="359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Box 8">
            <a:extLst>
              <a:ext uri="{FF2B5EF4-FFF2-40B4-BE49-F238E27FC236}">
                <a16:creationId xmlns:a16="http://schemas.microsoft.com/office/drawing/2014/main" id="{9DDF0E9B-E6CE-F619-F537-E95D6AFE4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07025"/>
            <a:ext cx="64801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baseline="30000"/>
              <a:t>1</a:t>
            </a:r>
            <a:r>
              <a:rPr lang="en-US" altLang="en-US" sz="1800" b="0"/>
              <a:t> Kumar  </a:t>
            </a:r>
            <a:r>
              <a:rPr lang="en-US" altLang="en-US" sz="1800" b="0" i="1"/>
              <a:t>J Clin Oncol. </a:t>
            </a:r>
            <a:r>
              <a:rPr lang="en-US" altLang="en-US" sz="1800" b="0"/>
              <a:t>2012;30:989-995.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baseline="30000"/>
              <a:t>2</a:t>
            </a:r>
            <a:r>
              <a:rPr lang="en-US" altLang="en-US" sz="1800" b="0"/>
              <a:t> Kumar </a:t>
            </a:r>
            <a:r>
              <a:rPr lang="en-US" altLang="en-US" sz="1800"/>
              <a:t>https://www.ncbi.nlm.nih.gov/pubmed/30433848</a:t>
            </a:r>
            <a:r>
              <a:rPr lang="en-US" altLang="en-US" sz="1800" b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baseline="30000"/>
              <a:t>3</a:t>
            </a:r>
            <a:r>
              <a:rPr lang="en-US" altLang="en-US" sz="1800" b="0"/>
              <a:t> Muchtar </a:t>
            </a:r>
            <a:r>
              <a:rPr lang="en-US" altLang="en-US" sz="1800"/>
              <a:t>https://www.ncbi.nlm.nih.gov/pubmed/30545829</a:t>
            </a:r>
            <a:endParaRPr lang="en-US" altLang="en-US" sz="1800" b="0">
              <a:solidFill>
                <a:srgbClr val="FF0000"/>
              </a:solidFill>
            </a:endParaRPr>
          </a:p>
        </p:txBody>
      </p:sp>
      <p:sp>
        <p:nvSpPr>
          <p:cNvPr id="21509" name="Text Box 7">
            <a:extLst>
              <a:ext uri="{FF2B5EF4-FFF2-40B4-BE49-F238E27FC236}">
                <a16:creationId xmlns:a16="http://schemas.microsoft.com/office/drawing/2014/main" id="{225B72AF-0B6E-53C8-67FA-78BCA2767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6494463"/>
            <a:ext cx="1403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V10 April 2023</a:t>
            </a:r>
          </a:p>
        </p:txBody>
      </p:sp>
      <p:grpSp>
        <p:nvGrpSpPr>
          <p:cNvPr id="21510" name="Group 1">
            <a:extLst>
              <a:ext uri="{FF2B5EF4-FFF2-40B4-BE49-F238E27FC236}">
                <a16:creationId xmlns:a16="http://schemas.microsoft.com/office/drawing/2014/main" id="{299FB1C4-AAA4-18C6-4FED-E9B7153E6374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4970463"/>
            <a:ext cx="1201737" cy="436562"/>
            <a:chOff x="10448604" y="5227965"/>
            <a:chExt cx="1600200" cy="581355"/>
          </a:xfrm>
        </p:grpSpPr>
        <p:sp>
          <p:nvSpPr>
            <p:cNvPr id="3" name="TextBox 46">
              <a:extLst>
                <a:ext uri="{FF2B5EF4-FFF2-40B4-BE49-F238E27FC236}">
                  <a16:creationId xmlns:a16="http://schemas.microsoft.com/office/drawing/2014/main" id="{4BDE3F24-4464-413D-ED55-06CEB12D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48604" y="5227965"/>
              <a:ext cx="1600200" cy="33824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050" b="0" dirty="0">
                  <a:solidFill>
                    <a:srgbClr val="0000FF"/>
                  </a:solidFill>
                </a:rPr>
                <a:t>http://msmart.org</a:t>
              </a:r>
            </a:p>
          </p:txBody>
        </p:sp>
        <p:sp>
          <p:nvSpPr>
            <p:cNvPr id="4" name="Text Box 7">
              <a:extLst>
                <a:ext uri="{FF2B5EF4-FFF2-40B4-BE49-F238E27FC236}">
                  <a16:creationId xmlns:a16="http://schemas.microsoft.com/office/drawing/2014/main" id="{C27E4531-3D92-74EF-32CF-5A6820EA7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7792" y="5471077"/>
              <a:ext cx="1473368" cy="33824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050" dirty="0"/>
                <a:t>V10 April 2023</a:t>
              </a: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2709352-83F4-3892-C627-2C8F51459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AL amyloid Staging Systems Conversion: </a:t>
            </a:r>
            <a:br>
              <a:rPr lang="en-US" altLang="en-US" sz="2800"/>
            </a:br>
            <a:r>
              <a:rPr lang="en-US" altLang="en-US" sz="2400" b="0" i="1"/>
              <a:t>use one troponin threshold and one BNP threshold except where indicated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91AD78-0509-A0D3-7CB1-B096B6CBBFE0}"/>
              </a:ext>
            </a:extLst>
          </p:cNvPr>
          <p:cNvGraphicFramePr>
            <a:graphicFrameLocks noGrp="1"/>
          </p:cNvGraphicFramePr>
          <p:nvPr/>
        </p:nvGraphicFramePr>
        <p:xfrm>
          <a:off x="450850" y="1978025"/>
          <a:ext cx="8367713" cy="2711450"/>
        </p:xfrm>
        <a:graphic>
          <a:graphicData uri="http://schemas.openxmlformats.org/drawingml/2006/table">
            <a:tbl>
              <a:tblPr/>
              <a:tblGrid>
                <a:gridCol w="261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591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Model</a:t>
                      </a: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cTnT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cTnI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Hs-cTnT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NT-proBNP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BNP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785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   Mayo 2004 model </a:t>
                      </a:r>
                      <a:r>
                        <a:rPr kumimoji="0" lang="en-US" altLang="en-US" sz="13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0.035 mcg/L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0.1 mcg/L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50 ng/L </a:t>
                      </a:r>
                      <a:r>
                        <a:rPr kumimoji="0" lang="en-US" altLang="en-US" sz="13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332 ng/L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≥81 ng/L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36">
                <a:tc>
                  <a:txBody>
                    <a:bodyPr/>
                    <a:lstStyle>
                      <a:lvl1pPr marL="182563"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1825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Modification of Mayo 2004 model</a:t>
                      </a:r>
                      <a:r>
                        <a:rPr kumimoji="0" lang="en-US" altLang="en-US" sz="13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b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≥ 0.035 mcg/L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0.1 mcg/L </a:t>
                      </a:r>
                      <a:r>
                        <a:rPr kumimoji="0" lang="en-US" altLang="en-US" sz="13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50 ng/L</a:t>
                      </a:r>
                      <a:r>
                        <a:rPr kumimoji="0" lang="en-US" altLang="en-US" sz="13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e,f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332 ng/L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8500 ng/L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≥ 81 ng/L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700 ng/L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462">
                <a:tc>
                  <a:txBody>
                    <a:bodyPr/>
                    <a:lstStyle>
                      <a:lvl1pPr marL="182563"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1825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Mayo 2012 model </a:t>
                      </a:r>
                      <a:r>
                        <a:rPr kumimoji="0" lang="en-US" altLang="en-US" sz="13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≥ 0.025 mcg/L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 40 ng/L </a:t>
                      </a:r>
                      <a:r>
                        <a:rPr kumimoji="0" lang="en-US" altLang="en-US" sz="10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f</a:t>
                      </a:r>
                      <a:endParaRPr kumimoji="0" lang="en-US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1800 ng/L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≥ 400 ng/L </a:t>
                      </a:r>
                      <a:r>
                        <a:rPr kumimoji="0" lang="en-US" altLang="en-US" sz="13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g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678">
                <a:tc>
                  <a:txBody>
                    <a:bodyPr/>
                    <a:lstStyle>
                      <a:lvl1pPr marL="182563"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1825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Mayo ASCT troponin risk marker</a:t>
                      </a:r>
                      <a:r>
                        <a:rPr kumimoji="0" lang="en-US" altLang="en-US" sz="13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d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≥ 0.06 mcg/L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75 ng/L</a:t>
                      </a:r>
                      <a:r>
                        <a:rPr kumimoji="0" lang="en-US" altLang="en-US" sz="10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f</a:t>
                      </a:r>
                      <a:endParaRPr kumimoji="0" lang="en-US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--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--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75" name="Rectangle 4">
            <a:extLst>
              <a:ext uri="{FF2B5EF4-FFF2-40B4-BE49-F238E27FC236}">
                <a16:creationId xmlns:a16="http://schemas.microsoft.com/office/drawing/2014/main" id="{81129615-A55C-20C0-F6B4-C940CBEFC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8" y="4652963"/>
            <a:ext cx="88058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Calibri" panose="020F0502020204030204" pitchFamily="34" charset="0"/>
                <a:cs typeface="Times New Roman" panose="02020603050405020304" pitchFamily="18" charset="0"/>
              </a:rPr>
              <a:t>Abbreviations: ASCT, Autologous stem cell transplantation; NA, not applicable; ND, no data.</a:t>
            </a:r>
            <a:endParaRPr lang="en-US" altLang="en-US" sz="600" b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aseline="3000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en-US" sz="1200" b="0">
                <a:latin typeface="Calibri" panose="020F0502020204030204" pitchFamily="34" charset="0"/>
                <a:cs typeface="Times New Roman" panose="02020603050405020304" pitchFamily="18" charset="0"/>
              </a:rPr>
              <a:t>  Original 3 stage model using cTnT and NT-proBNP cut-points as listed. cTnI also tested in same paper</a:t>
            </a:r>
            <a:endParaRPr lang="en-US" altLang="en-US" sz="600" b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aseline="30000"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1200" b="0">
                <a:latin typeface="Calibri" panose="020F0502020204030204" pitchFamily="34" charset="0"/>
                <a:cs typeface="Times New Roman" panose="02020603050405020304" pitchFamily="18" charset="0"/>
              </a:rPr>
              <a:t>  Original 3 stage model using cTnT and NT-proBNP cut-points as listed, but separate stage III into IIIa and IIIb based on whether or not NT-proBNP is higher than 8500 ng/L.</a:t>
            </a:r>
            <a:endParaRPr lang="en-US" altLang="en-US" sz="600" b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4 stage model using cTnT and NT-proBNP cut-points as listed along with difference of involved free light chain ≥ 18 mg/dL.</a:t>
            </a:r>
            <a:endParaRPr lang="en-US" altLang="en-US" sz="600" b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Simple binary troponin T threshold predicting for transplant-related mortality 25% versus 4% </a:t>
            </a:r>
            <a:endParaRPr lang="en-US" altLang="en-US" sz="600" b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In separate study, hs-cTnT 54 found to be comparable to cTnT cut-point of 0.035, but re-analysis using quartic formula yielded 51 ng/L</a:t>
            </a:r>
            <a:endParaRPr lang="en-US" altLang="en-US" sz="600" b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Extrapolated numbers are based on quartic formula applied to a dataset of 224 newly diagnosed AL amyloidosis patients.</a:t>
            </a:r>
            <a:r>
              <a:rPr lang="en-US" altLang="en-US" sz="1200" b="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altLang="en-US" sz="600" b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In original study, BNP threshold was found to be comparable  NT-proBNP</a:t>
            </a: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22576" name="Rectangle 5">
            <a:extLst>
              <a:ext uri="{FF2B5EF4-FFF2-40B4-BE49-F238E27FC236}">
                <a16:creationId xmlns:a16="http://schemas.microsoft.com/office/drawing/2014/main" id="{3520B2EF-550A-3F68-F56C-20B1ECE7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8" y="6429375"/>
            <a:ext cx="859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Muchtar </a:t>
            </a:r>
            <a:r>
              <a:rPr lang="en-US" altLang="en-US" sz="1400" b="0">
                <a:hlinkClick r:id="rId2"/>
              </a:rPr>
              <a:t>https://www.ncbi.nlm.nih.gov/pubmed/30545829</a:t>
            </a:r>
            <a:endParaRPr lang="en-US" altLang="en-US" sz="1400" b="0">
              <a:solidFill>
                <a:srgbClr val="FF0000"/>
              </a:solidFill>
            </a:endParaRPr>
          </a:p>
        </p:txBody>
      </p:sp>
      <p:grpSp>
        <p:nvGrpSpPr>
          <p:cNvPr id="22577" name="Group 1">
            <a:extLst>
              <a:ext uri="{FF2B5EF4-FFF2-40B4-BE49-F238E27FC236}">
                <a16:creationId xmlns:a16="http://schemas.microsoft.com/office/drawing/2014/main" id="{1F2B977D-E6CF-3F30-3CC9-28D013507655}"/>
              </a:ext>
            </a:extLst>
          </p:cNvPr>
          <p:cNvGrpSpPr>
            <a:grpSpLocks/>
          </p:cNvGrpSpPr>
          <p:nvPr/>
        </p:nvGrpSpPr>
        <p:grpSpPr bwMode="auto">
          <a:xfrm>
            <a:off x="7858125" y="6365875"/>
            <a:ext cx="1200150" cy="434975"/>
            <a:chOff x="10448604" y="5227965"/>
            <a:chExt cx="1600200" cy="581355"/>
          </a:xfrm>
        </p:grpSpPr>
        <p:sp>
          <p:nvSpPr>
            <p:cNvPr id="4" name="TextBox 46">
              <a:extLst>
                <a:ext uri="{FF2B5EF4-FFF2-40B4-BE49-F238E27FC236}">
                  <a16:creationId xmlns:a16="http://schemas.microsoft.com/office/drawing/2014/main" id="{776AD745-71D7-C073-2745-28EB7F36E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48604" y="5227965"/>
              <a:ext cx="1600200" cy="3394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050" b="0" dirty="0">
                  <a:solidFill>
                    <a:srgbClr val="0000FF"/>
                  </a:solidFill>
                </a:rPr>
                <a:t>http://msmart.org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C376EB39-034C-08B0-7AEC-B00268D23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7871" y="5469843"/>
              <a:ext cx="1475317" cy="33947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050" dirty="0"/>
                <a:t>V10 April 2023</a:t>
              </a:r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F4D8BD5-3C6B-290E-1789-7FFFFBC69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ATTR amyloid staging systems conversion: </a:t>
            </a:r>
            <a:br>
              <a:rPr lang="en-US" altLang="en-US" sz="2800"/>
            </a:br>
            <a:r>
              <a:rPr lang="en-US" altLang="en-US" sz="2400" b="0" i="1"/>
              <a:t>use one troponin threshold and one BNP threshold except where indicated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49F2117-8AEA-F650-E1B3-88F8122265AC}"/>
              </a:ext>
            </a:extLst>
          </p:cNvPr>
          <p:cNvGraphicFramePr>
            <a:graphicFrameLocks noGrp="1"/>
          </p:cNvGraphicFramePr>
          <p:nvPr/>
        </p:nvGraphicFramePr>
        <p:xfrm>
          <a:off x="438150" y="2139950"/>
          <a:ext cx="8367713" cy="1600200"/>
        </p:xfrm>
        <a:graphic>
          <a:graphicData uri="http://schemas.openxmlformats.org/drawingml/2006/table">
            <a:tbl>
              <a:tblPr/>
              <a:tblGrid>
                <a:gridCol w="261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Model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cTnT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cTnI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Hs-cTnT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NT-proBNP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BNP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 marL="182563"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1825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Mayo ATTRwt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0.05 mcg/L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≥ 65 ng/L</a:t>
                      </a:r>
                      <a:r>
                        <a:rPr kumimoji="0" lang="en-US" altLang="en-US" sz="13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3000 ng/L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 marL="182563"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1825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NAC ATTR </a:t>
                      </a:r>
                      <a:r>
                        <a:rPr kumimoji="0" lang="en-US" altLang="en-US" sz="13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7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NA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NA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NA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3000 ng/L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buClr>
                          <a:schemeClr val="tx2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NA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64" marR="633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85" name="Rectangle 4">
            <a:extLst>
              <a:ext uri="{FF2B5EF4-FFF2-40B4-BE49-F238E27FC236}">
                <a16:creationId xmlns:a16="http://schemas.microsoft.com/office/drawing/2014/main" id="{130A4F92-DF46-7576-9C6A-4B964FC4B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8" y="4048125"/>
            <a:ext cx="88058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tabLst>
                <a:tab pos="2582863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Abbreviations: ASCT, Autologous stem cell transplantation; ATTRwt, Wild-type Transthyretin amyloidosis; NA, not applicable; NAC, National amyloidosis center (UK); ND, no data.</a:t>
            </a:r>
            <a:endParaRPr lang="en-US" altLang="en-US" sz="600" b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Extrapolated numbers are based on quartic formula applied to a dataset of 224 newly diagnosed AL amyloidosis patients.</a:t>
            </a:r>
            <a:r>
              <a:rPr lang="en-US" altLang="en-US" sz="1200" b="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altLang="en-US" sz="600" b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eGFR threshold of &lt;45 ml/min/1.73m</a:t>
            </a:r>
            <a:r>
              <a:rPr lang="en-US" altLang="en-US" sz="1200" b="0" baseline="300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200" b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is used in addition to the NT-proBNP.</a:t>
            </a:r>
            <a:endParaRPr lang="en-US" altLang="en-US" sz="1800" b="0">
              <a:solidFill>
                <a:srgbClr val="000000"/>
              </a:solidFill>
            </a:endParaRPr>
          </a:p>
        </p:txBody>
      </p:sp>
      <p:sp>
        <p:nvSpPr>
          <p:cNvPr id="23586" name="Rectangle 5">
            <a:extLst>
              <a:ext uri="{FF2B5EF4-FFF2-40B4-BE49-F238E27FC236}">
                <a16:creationId xmlns:a16="http://schemas.microsoft.com/office/drawing/2014/main" id="{55EBAAB9-78E6-BDFF-C9E8-51D8419AB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8" y="6429375"/>
            <a:ext cx="859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Muchtar </a:t>
            </a:r>
            <a:r>
              <a:rPr lang="en-US" altLang="en-US" sz="1400" b="0">
                <a:hlinkClick r:id="rId2"/>
              </a:rPr>
              <a:t>https://www.ncbi.nlm.nih.gov/pubmed/30545829</a:t>
            </a:r>
            <a:endParaRPr lang="en-US" altLang="en-US" sz="1400" b="0">
              <a:solidFill>
                <a:srgbClr val="FF0000"/>
              </a:solidFill>
            </a:endParaRPr>
          </a:p>
        </p:txBody>
      </p:sp>
      <p:grpSp>
        <p:nvGrpSpPr>
          <p:cNvPr id="23587" name="Group 1">
            <a:extLst>
              <a:ext uri="{FF2B5EF4-FFF2-40B4-BE49-F238E27FC236}">
                <a16:creationId xmlns:a16="http://schemas.microsoft.com/office/drawing/2014/main" id="{ADD5D7B8-D2A4-7AA7-72AD-235D5A354C60}"/>
              </a:ext>
            </a:extLst>
          </p:cNvPr>
          <p:cNvGrpSpPr>
            <a:grpSpLocks/>
          </p:cNvGrpSpPr>
          <p:nvPr/>
        </p:nvGrpSpPr>
        <p:grpSpPr bwMode="auto">
          <a:xfrm>
            <a:off x="7794625" y="6300788"/>
            <a:ext cx="1200150" cy="436562"/>
            <a:chOff x="10448604" y="5227965"/>
            <a:chExt cx="1600200" cy="581355"/>
          </a:xfrm>
        </p:grpSpPr>
        <p:sp>
          <p:nvSpPr>
            <p:cNvPr id="4" name="TextBox 46">
              <a:extLst>
                <a:ext uri="{FF2B5EF4-FFF2-40B4-BE49-F238E27FC236}">
                  <a16:creationId xmlns:a16="http://schemas.microsoft.com/office/drawing/2014/main" id="{90032A15-F830-2B55-4583-912EED145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48604" y="5227965"/>
              <a:ext cx="1600200" cy="33824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050" b="0" dirty="0">
                  <a:solidFill>
                    <a:srgbClr val="0000FF"/>
                  </a:solidFill>
                </a:rPr>
                <a:t>http://msmart.org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0C582C2-CF5A-5D60-8175-E9D2CE1DC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7871" y="5471077"/>
              <a:ext cx="1475317" cy="33824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20000"/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050" dirty="0"/>
                <a:t>V10 April 2023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FormalWhite-sample">
  <a:themeElements>
    <a:clrScheme name="">
      <a:dk1>
        <a:srgbClr val="000000"/>
      </a:dk1>
      <a:lt1>
        <a:srgbClr val="FFFFFF"/>
      </a:lt1>
      <a:dk2>
        <a:srgbClr val="0066FF"/>
      </a:dk2>
      <a:lt2>
        <a:srgbClr val="B2B2B2"/>
      </a:lt2>
      <a:accent1>
        <a:srgbClr val="FF0000"/>
      </a:accent1>
      <a:accent2>
        <a:srgbClr val="00CCFF"/>
      </a:accent2>
      <a:accent3>
        <a:srgbClr val="FFFFFF"/>
      </a:accent3>
      <a:accent4>
        <a:srgbClr val="000000"/>
      </a:accent4>
      <a:accent5>
        <a:srgbClr val="FFAAAA"/>
      </a:accent5>
      <a:accent6>
        <a:srgbClr val="00B9E7"/>
      </a:accent6>
      <a:hlink>
        <a:srgbClr val="33CC33"/>
      </a:hlink>
      <a:folHlink>
        <a:srgbClr val="777777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15858</TotalTime>
  <Words>577</Words>
  <Application>Microsoft Macintosh PowerPoint</Application>
  <PresentationFormat>On-screen Show (4:3)</PresentationFormat>
  <Paragraphs>82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MS PGothic</vt:lpstr>
      <vt:lpstr>Times New Roman</vt:lpstr>
      <vt:lpstr>Tahoma</vt:lpstr>
      <vt:lpstr>Symbol</vt:lpstr>
      <vt:lpstr>Calibri</vt:lpstr>
      <vt:lpstr>FormalWhite-sample</vt:lpstr>
      <vt:lpstr>Microsoft Word Document</vt:lpstr>
      <vt:lpstr>PowerPoint Presentation</vt:lpstr>
      <vt:lpstr>Mayo AL amyloidosis prognostic system (2012) 1</vt:lpstr>
      <vt:lpstr>AL amyloid Staging Systems Conversion:  use one troponin threshold and one BNP threshold except where indicated</vt:lpstr>
      <vt:lpstr>ATTR amyloid staging systems conversion:  use one troponin threshold and one BNP threshold except where indicated</vt:lpstr>
    </vt:vector>
  </TitlesOfParts>
  <Company>Mayo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jmm67</dc:creator>
  <cp:lastModifiedBy>vincerk@gmail.com</cp:lastModifiedBy>
  <cp:revision>337</cp:revision>
  <dcterms:created xsi:type="dcterms:W3CDTF">2007-02-23T16:26:54Z</dcterms:created>
  <dcterms:modified xsi:type="dcterms:W3CDTF">2023-12-27T19:10:12Z</dcterms:modified>
</cp:coreProperties>
</file>