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095" r:id="rId5"/>
    <p:sldMasterId id="2147484239" r:id="rId6"/>
    <p:sldMasterId id="2147483768" r:id="rId7"/>
    <p:sldMasterId id="2147484127" r:id="rId8"/>
    <p:sldMasterId id="2147484284" r:id="rId9"/>
  </p:sldMasterIdLst>
  <p:notesMasterIdLst>
    <p:notesMasterId r:id="rId19"/>
  </p:notesMasterIdLst>
  <p:handoutMasterIdLst>
    <p:handoutMasterId r:id="rId20"/>
  </p:handoutMasterIdLst>
  <p:sldIdLst>
    <p:sldId id="257" r:id="rId10"/>
    <p:sldId id="258" r:id="rId11"/>
    <p:sldId id="259" r:id="rId12"/>
    <p:sldId id="260" r:id="rId13"/>
    <p:sldId id="261" r:id="rId14"/>
    <p:sldId id="1269" r:id="rId15"/>
    <p:sldId id="263" r:id="rId16"/>
    <p:sldId id="264" r:id="rId17"/>
    <p:sldId id="265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Montserrat SemiBold" panose="020F0502020204030204" pitchFamily="34" charset="0"/>
      <p:regular r:id="rId27"/>
      <p:bold r:id="rId28"/>
      <p:italic r:id="rId29"/>
      <p:boldItalic r:id="rId30"/>
    </p:embeddedFont>
    <p:embeddedFont>
      <p:font typeface="Proxima Nova Rg" panose="02000506030000020004" pitchFamily="2" charset="0"/>
      <p:regular r:id="rId31"/>
      <p:bold r:id="rId32"/>
      <p:italic r:id="rId33"/>
      <p:boldItalic r:id="rId34"/>
    </p:embeddedFont>
    <p:embeddedFont>
      <p:font typeface="Roboto Condensed" panose="020F050202020403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llen, Katherine" initials="AK" lastIdx="2" clrIdx="0">
    <p:extLst>
      <p:ext uri="{19B8F6BF-5375-455C-9EA6-DF929625EA0E}">
        <p15:presenceInfo xmlns:p15="http://schemas.microsoft.com/office/powerpoint/2012/main" userId="S::kaallen@medscape.net::3a94109b-6680-4f55-aa1d-00938bdefce5" providerId="AD"/>
      </p:ext>
    </p:extLst>
  </p:cmAuthor>
  <p:cmAuthor id="3" name="CLINICALOPTIONS\krosenthal" initials="C" lastIdx="1" clrIdx="1">
    <p:extLst>
      <p:ext uri="{19B8F6BF-5375-455C-9EA6-DF929625EA0E}">
        <p15:presenceInfo xmlns:p15="http://schemas.microsoft.com/office/powerpoint/2012/main" userId="CLINICALOPTIONS\krosenthal" providerId="None"/>
      </p:ext>
    </p:extLst>
  </p:cmAuthor>
  <p:cmAuthor id="4" name="Kristen Rosenthal" initials="KR" lastIdx="3" clrIdx="2">
    <p:extLst>
      <p:ext uri="{19B8F6BF-5375-455C-9EA6-DF929625EA0E}">
        <p15:presenceInfo xmlns:p15="http://schemas.microsoft.com/office/powerpoint/2012/main" userId="S::krosenthal@clinicaloptions.com::67a58a6d-22ff-4b03-8f01-10ea3f44af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CFC"/>
    <a:srgbClr val="E2F2FE"/>
    <a:srgbClr val="F8CCFF"/>
    <a:srgbClr val="2872BD"/>
    <a:srgbClr val="087C67"/>
    <a:srgbClr val="03DE97"/>
    <a:srgbClr val="0097BE"/>
    <a:srgbClr val="2CC8EC"/>
    <a:srgbClr val="0D658F"/>
    <a:srgbClr val="EA6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578" autoAdjust="0"/>
    <p:restoredTop sz="95238"/>
  </p:normalViewPr>
  <p:slideViewPr>
    <p:cSldViewPr snapToGrid="0">
      <p:cViewPr>
        <p:scale>
          <a:sx n="98" d="100"/>
          <a:sy n="98" d="100"/>
        </p:scale>
        <p:origin x="632" y="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68" y="19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handoutMaster" Target="handoutMasters/handoutMaster1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2975-400E-4B0B-A64A-F2D9CAF33A73}" type="datetimeFigureOut">
              <a:rPr lang="en-US" smtClean="0">
                <a:latin typeface="Proxima Nova Rg" panose="02000506030000020004" pitchFamily="50" charset="0"/>
              </a:rPr>
              <a:t>2/15/23</a:t>
            </a:fld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3D75-A465-4AF7-939E-80AA5EAE82FA}" type="slidenum">
              <a:rPr lang="en-US" smtClean="0">
                <a:latin typeface="Proxima Nova Rg" panose="02000506030000020004" pitchFamily="50" charset="0"/>
              </a:rPr>
              <a:t>‹#›</a:t>
            </a:fld>
            <a:endParaRPr lang="en-US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37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oxima Nova Rg" panose="0200050603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oxima Nova Rg" panose="02000506030000020004" pitchFamily="50" charset="0"/>
              </a:defRPr>
            </a:lvl1pPr>
          </a:lstStyle>
          <a:p>
            <a:fld id="{2FB75A33-F8F7-41EF-B1AB-669088B6B036}" type="datetimeFigureOut">
              <a:rPr lang="en-US" smtClean="0"/>
              <a:pPr/>
              <a:t>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oxima Nova Rg" panose="0200050603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oxima Nova Rg" panose="02000506030000020004" pitchFamily="50" charset="0"/>
              </a:defRPr>
            </a:lvl1pPr>
          </a:lstStyle>
          <a:p>
            <a:fld id="{FF2EF1ED-33D8-4194-BAF8-E6BC5B51E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FA134CF-C82A-8FA5-72B8-F397094EA4D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365875"/>
            <a:ext cx="396240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20D0BD-1BE4-4937-9FC8-83D411FBC078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BA510E71-C2DD-BF7D-EECE-A529A15E8E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80013" y="6365875"/>
            <a:ext cx="3962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70632-66EE-4862-8B89-1FF96A4DC91E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91CE1E5C-8A00-7054-E056-B87CC5DCD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A3B6B370-950C-EE7C-94F5-388EE560C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Figure 1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17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 ON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2C15981-73AB-EB46-819D-EB1D27A6B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9" b="12777"/>
          <a:stretch/>
        </p:blipFill>
        <p:spPr>
          <a:xfrm>
            <a:off x="0" y="11112"/>
            <a:ext cx="9144000" cy="5026989"/>
          </a:xfrm>
          <a:prstGeom prst="rect">
            <a:avLst/>
          </a:prstGeom>
        </p:spPr>
      </p:pic>
      <p:pic>
        <p:nvPicPr>
          <p:cNvPr id="16" name="Conference Logo" hidden="1">
            <a:extLst>
              <a:ext uri="{FF2B5EF4-FFF2-40B4-BE49-F238E27FC236}">
                <a16:creationId xmlns:a16="http://schemas.microsoft.com/office/drawing/2014/main" id="{64865EA3-7751-5944-BD20-751AC033CB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554" y="163660"/>
            <a:ext cx="2829476" cy="309851"/>
          </a:xfrm>
          <a:prstGeom prst="rect">
            <a:avLst/>
          </a:prstGeom>
        </p:spPr>
      </p:pic>
      <p:sp>
        <p:nvSpPr>
          <p:cNvPr id="4" name="Bg Panel">
            <a:extLst>
              <a:ext uri="{FF2B5EF4-FFF2-40B4-BE49-F238E27FC236}">
                <a16:creationId xmlns:a16="http://schemas.microsoft.com/office/drawing/2014/main" id="{E924C27A-BA25-654E-8F6D-917AE74719C1}"/>
              </a:ext>
            </a:extLst>
          </p:cNvPr>
          <p:cNvSpPr/>
          <p:nvPr userDrawn="1"/>
        </p:nvSpPr>
        <p:spPr>
          <a:xfrm>
            <a:off x="-5715" y="3515168"/>
            <a:ext cx="9177145" cy="3356900"/>
          </a:xfrm>
          <a:custGeom>
            <a:avLst/>
            <a:gdLst>
              <a:gd name="connsiteX0" fmla="*/ 30 w 12207241"/>
              <a:gd name="connsiteY0" fmla="*/ 0 h 3382856"/>
              <a:gd name="connsiteX1" fmla="*/ 6091040 w 12207241"/>
              <a:gd name="connsiteY1" fmla="*/ 1001417 h 3382856"/>
              <a:gd name="connsiteX2" fmla="*/ 12207241 w 12207241"/>
              <a:gd name="connsiteY2" fmla="*/ 11575 h 3382856"/>
              <a:gd name="connsiteX3" fmla="*/ 12206461 w 12207241"/>
              <a:gd name="connsiteY3" fmla="*/ 316857 h 3382856"/>
              <a:gd name="connsiteX4" fmla="*/ 12207241 w 12207241"/>
              <a:gd name="connsiteY4" fmla="*/ 316375 h 3382856"/>
              <a:gd name="connsiteX5" fmla="*/ 12205319 w 12207241"/>
              <a:gd name="connsiteY5" fmla="*/ 1068480 h 3382856"/>
              <a:gd name="connsiteX6" fmla="*/ 12207241 w 12207241"/>
              <a:gd name="connsiteY6" fmla="*/ 1067292 h 3382856"/>
              <a:gd name="connsiteX7" fmla="*/ 12206461 w 12207241"/>
              <a:gd name="connsiteY7" fmla="*/ 1372574 h 3382856"/>
              <a:gd name="connsiteX8" fmla="*/ 12207241 w 12207241"/>
              <a:gd name="connsiteY8" fmla="*/ 1372092 h 3382856"/>
              <a:gd name="connsiteX9" fmla="*/ 12202102 w 12207241"/>
              <a:gd name="connsiteY9" fmla="*/ 3382856 h 3382856"/>
              <a:gd name="connsiteX10" fmla="*/ 30 w 12207241"/>
              <a:gd name="connsiteY10" fmla="*/ 3382856 h 3382856"/>
              <a:gd name="connsiteX11" fmla="*/ 30 w 12207241"/>
              <a:gd name="connsiteY11" fmla="*/ 2327139 h 3382856"/>
              <a:gd name="connsiteX12" fmla="*/ 30 w 12207241"/>
              <a:gd name="connsiteY12" fmla="*/ 1360517 h 3382856"/>
              <a:gd name="connsiteX13" fmla="*/ 30 w 12207241"/>
              <a:gd name="connsiteY13" fmla="*/ 1055717 h 3382856"/>
              <a:gd name="connsiteX14" fmla="*/ 30 w 12207241"/>
              <a:gd name="connsiteY14" fmla="*/ 304800 h 338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7241" h="3382856">
                <a:moveTo>
                  <a:pt x="30" y="0"/>
                </a:moveTo>
                <a:cubicBezTo>
                  <a:pt x="-9482" y="4087"/>
                  <a:pt x="2252017" y="987913"/>
                  <a:pt x="6091040" y="1001417"/>
                </a:cubicBezTo>
                <a:cubicBezTo>
                  <a:pt x="9930062" y="1014921"/>
                  <a:pt x="12191391" y="52451"/>
                  <a:pt x="12207241" y="11575"/>
                </a:cubicBezTo>
                <a:lnTo>
                  <a:pt x="12206461" y="316857"/>
                </a:lnTo>
                <a:lnTo>
                  <a:pt x="12207241" y="316375"/>
                </a:lnTo>
                <a:lnTo>
                  <a:pt x="12205319" y="1068480"/>
                </a:lnTo>
                <a:lnTo>
                  <a:pt x="12207241" y="1067292"/>
                </a:lnTo>
                <a:lnTo>
                  <a:pt x="12206461" y="1372574"/>
                </a:lnTo>
                <a:lnTo>
                  <a:pt x="12207241" y="1372092"/>
                </a:lnTo>
                <a:lnTo>
                  <a:pt x="12202102" y="3382856"/>
                </a:lnTo>
                <a:lnTo>
                  <a:pt x="30" y="3382856"/>
                </a:lnTo>
                <a:lnTo>
                  <a:pt x="30" y="2327139"/>
                </a:lnTo>
                <a:lnTo>
                  <a:pt x="30" y="1360517"/>
                </a:lnTo>
                <a:lnTo>
                  <a:pt x="30" y="1055717"/>
                </a:lnTo>
                <a:lnTo>
                  <a:pt x="30" y="304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pic>
        <p:nvPicPr>
          <p:cNvPr id="5" name="Horizontal Swoosh">
            <a:extLst>
              <a:ext uri="{FF2B5EF4-FFF2-40B4-BE49-F238E27FC236}">
                <a16:creationId xmlns:a16="http://schemas.microsoft.com/office/drawing/2014/main" id="{EE926191-4B0C-9341-8D99-0E2CDEC74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976193" y="-635865"/>
            <a:ext cx="1191615" cy="9177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48D78E-5960-164E-A9D5-303BEDE733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43" y="655368"/>
            <a:ext cx="1266074" cy="410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4F50F8-3FB2-6343-BF2D-8E519A768EAB}"/>
              </a:ext>
            </a:extLst>
          </p:cNvPr>
          <p:cNvSpPr txBox="1"/>
          <p:nvPr userDrawn="1"/>
        </p:nvSpPr>
        <p:spPr>
          <a:xfrm>
            <a:off x="8043136" y="684185"/>
            <a:ext cx="10107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i="0" dirty="0">
                <a:solidFill>
                  <a:schemeClr val="accent1"/>
                </a:solidFill>
                <a:latin typeface="Proxima Nova Rg" panose="02000506030000020004" pitchFamily="2" charset="0"/>
              </a:rPr>
              <a:t>CME/CE</a:t>
            </a:r>
          </a:p>
        </p:txBody>
      </p:sp>
      <p:sp>
        <p:nvSpPr>
          <p:cNvPr id="8" name="Logo Bar">
            <a:extLst>
              <a:ext uri="{FF2B5EF4-FFF2-40B4-BE49-F238E27FC236}">
                <a16:creationId xmlns:a16="http://schemas.microsoft.com/office/drawing/2014/main" id="{8A2BEE4C-C594-384F-B5B0-64B2833DED74}"/>
              </a:ext>
            </a:extLst>
          </p:cNvPr>
          <p:cNvSpPr/>
          <p:nvPr userDrawn="1"/>
        </p:nvSpPr>
        <p:spPr>
          <a:xfrm>
            <a:off x="0" y="-5644"/>
            <a:ext cx="9144000" cy="66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4ED09BA-A5C5-824C-83C0-F1F7AF440D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6035" y="6173815"/>
            <a:ext cx="887812" cy="52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7AD964-A249-4A44-B5A8-6A5411F02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8007" y="171372"/>
            <a:ext cx="2827988" cy="3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1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FAB73-03AE-8AB3-B374-8A0962237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9" b="12777"/>
          <a:stretch/>
        </p:blipFill>
        <p:spPr>
          <a:xfrm>
            <a:off x="0" y="11112"/>
            <a:ext cx="9144000" cy="5026989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7E3E9D1D-D651-DC43-9342-E2AD62C406C6}"/>
              </a:ext>
            </a:extLst>
          </p:cNvPr>
          <p:cNvSpPr/>
          <p:nvPr userDrawn="1"/>
        </p:nvSpPr>
        <p:spPr>
          <a:xfrm>
            <a:off x="-16572" y="3143991"/>
            <a:ext cx="9177145" cy="3735659"/>
          </a:xfrm>
          <a:custGeom>
            <a:avLst/>
            <a:gdLst>
              <a:gd name="connsiteX0" fmla="*/ 1 w 12188952"/>
              <a:gd name="connsiteY0" fmla="*/ 76 h 4452698"/>
              <a:gd name="connsiteX1" fmla="*/ 6104976 w 12188952"/>
              <a:gd name="connsiteY1" fmla="*/ 1046691 h 4452698"/>
              <a:gd name="connsiteX2" fmla="*/ 12188088 w 12188952"/>
              <a:gd name="connsiteY2" fmla="*/ 76 h 4452698"/>
              <a:gd name="connsiteX3" fmla="*/ 12184627 w 12188952"/>
              <a:gd name="connsiteY3" fmla="*/ 3593982 h 4452698"/>
              <a:gd name="connsiteX4" fmla="*/ 12185092 w 12188952"/>
              <a:gd name="connsiteY4" fmla="*/ 4452698 h 4452698"/>
              <a:gd name="connsiteX5" fmla="*/ 0 w 12188952"/>
              <a:gd name="connsiteY5" fmla="*/ 4452698 h 4452698"/>
              <a:gd name="connsiteX6" fmla="*/ 0 w 12188952"/>
              <a:gd name="connsiteY6" fmla="*/ 4158498 h 4452698"/>
              <a:gd name="connsiteX7" fmla="*/ 1 w 12188952"/>
              <a:gd name="connsiteY7" fmla="*/ 76 h 445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4452698">
                <a:moveTo>
                  <a:pt x="1" y="76"/>
                </a:moveTo>
                <a:cubicBezTo>
                  <a:pt x="13440" y="-10304"/>
                  <a:pt x="2543539" y="1043625"/>
                  <a:pt x="6104976" y="1046691"/>
                </a:cubicBezTo>
                <a:cubicBezTo>
                  <a:pt x="9885444" y="1057072"/>
                  <a:pt x="12210965" y="3143"/>
                  <a:pt x="12188088" y="76"/>
                </a:cubicBezTo>
                <a:cubicBezTo>
                  <a:pt x="12190981" y="1180466"/>
                  <a:pt x="12185781" y="2396013"/>
                  <a:pt x="12184627" y="3593982"/>
                </a:cubicBezTo>
                <a:lnTo>
                  <a:pt x="12185092" y="4452698"/>
                </a:lnTo>
                <a:lnTo>
                  <a:pt x="0" y="4452698"/>
                </a:lnTo>
                <a:lnTo>
                  <a:pt x="0" y="4158498"/>
                </a:lnTo>
                <a:cubicBezTo>
                  <a:pt x="0" y="2727352"/>
                  <a:pt x="1" y="1498730"/>
                  <a:pt x="1" y="76"/>
                </a:cubicBezTo>
                <a:close/>
              </a:path>
            </a:pathLst>
          </a:custGeom>
          <a:solidFill>
            <a:srgbClr val="24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Horizontal Swoosh">
            <a:extLst>
              <a:ext uri="{FF2B5EF4-FFF2-40B4-BE49-F238E27FC236}">
                <a16:creationId xmlns:a16="http://schemas.microsoft.com/office/drawing/2014/main" id="{98734EEC-5832-0F48-A970-4F6E2A1A2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976193" y="-1144725"/>
            <a:ext cx="1191615" cy="9177145"/>
          </a:xfrm>
          <a:prstGeom prst="rect">
            <a:avLst/>
          </a:prstGeom>
        </p:spPr>
      </p:pic>
      <p:sp>
        <p:nvSpPr>
          <p:cNvPr id="14" name="Logo Bar">
            <a:extLst>
              <a:ext uri="{FF2B5EF4-FFF2-40B4-BE49-F238E27FC236}">
                <a16:creationId xmlns:a16="http://schemas.microsoft.com/office/drawing/2014/main" id="{B07687A6-1F6C-5949-90F6-E50EAACD689A}"/>
              </a:ext>
            </a:extLst>
          </p:cNvPr>
          <p:cNvSpPr/>
          <p:nvPr userDrawn="1"/>
        </p:nvSpPr>
        <p:spPr>
          <a:xfrm>
            <a:off x="0" y="-13648"/>
            <a:ext cx="9144000" cy="66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DCDBB7-1049-9D46-8D75-23E28362FF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8007" y="171372"/>
            <a:ext cx="2827988" cy="3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usekeep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534F9-A2FC-FAEF-CB5D-13A107292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0" t="8602" r="37461"/>
          <a:stretch/>
        </p:blipFill>
        <p:spPr>
          <a:xfrm>
            <a:off x="3811250" y="0"/>
            <a:ext cx="5332751" cy="6858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DC7B9D11-0AD4-CA4C-8F6F-C6CE870D6825}"/>
              </a:ext>
            </a:extLst>
          </p:cNvPr>
          <p:cNvSpPr/>
          <p:nvPr userDrawn="1"/>
        </p:nvSpPr>
        <p:spPr>
          <a:xfrm>
            <a:off x="0" y="-594"/>
            <a:ext cx="8026198" cy="6859188"/>
          </a:xfrm>
          <a:custGeom>
            <a:avLst/>
            <a:gdLst>
              <a:gd name="connsiteX0" fmla="*/ 3265714 w 10701597"/>
              <a:gd name="connsiteY0" fmla="*/ 0 h 6859188"/>
              <a:gd name="connsiteX1" fmla="*/ 7315454 w 10701597"/>
              <a:gd name="connsiteY1" fmla="*/ 0 h 6859188"/>
              <a:gd name="connsiteX2" fmla="*/ 7749363 w 10701597"/>
              <a:gd name="connsiteY2" fmla="*/ 0 h 6859188"/>
              <a:gd name="connsiteX3" fmla="*/ 7749363 w 10701597"/>
              <a:gd name="connsiteY3" fmla="*/ 0 h 6859188"/>
              <a:gd name="connsiteX4" fmla="*/ 9263460 w 10701597"/>
              <a:gd name="connsiteY4" fmla="*/ 0 h 6859188"/>
              <a:gd name="connsiteX5" fmla="*/ 9697369 w 10701597"/>
              <a:gd name="connsiteY5" fmla="*/ 0 h 6859188"/>
              <a:gd name="connsiteX6" fmla="*/ 10701323 w 10701597"/>
              <a:gd name="connsiteY6" fmla="*/ 3430719 h 6859188"/>
              <a:gd name="connsiteX7" fmla="*/ 9697369 w 10701597"/>
              <a:gd name="connsiteY7" fmla="*/ 6858000 h 6859188"/>
              <a:gd name="connsiteX8" fmla="*/ 5213720 w 10701597"/>
              <a:gd name="connsiteY8" fmla="*/ 6859188 h 6859188"/>
              <a:gd name="connsiteX9" fmla="*/ 5213720 w 10701597"/>
              <a:gd name="connsiteY9" fmla="*/ 6858672 h 6859188"/>
              <a:gd name="connsiteX10" fmla="*/ 3265714 w 10701597"/>
              <a:gd name="connsiteY10" fmla="*/ 6859188 h 6859188"/>
              <a:gd name="connsiteX11" fmla="*/ 3265714 w 10701597"/>
              <a:gd name="connsiteY11" fmla="*/ 6858323 h 6859188"/>
              <a:gd name="connsiteX12" fmla="*/ 0 w 10701597"/>
              <a:gd name="connsiteY12" fmla="*/ 6859188 h 6859188"/>
              <a:gd name="connsiteX13" fmla="*/ 0 w 10701597"/>
              <a:gd name="connsiteY13" fmla="*/ 0 h 6859188"/>
              <a:gd name="connsiteX14" fmla="*/ 3265714 w 10701597"/>
              <a:gd name="connsiteY14" fmla="*/ 0 h 685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01597" h="6859188">
                <a:moveTo>
                  <a:pt x="3265714" y="0"/>
                </a:moveTo>
                <a:lnTo>
                  <a:pt x="7315454" y="0"/>
                </a:lnTo>
                <a:lnTo>
                  <a:pt x="7749363" y="0"/>
                </a:lnTo>
                <a:lnTo>
                  <a:pt x="7749363" y="0"/>
                </a:lnTo>
                <a:lnTo>
                  <a:pt x="9263460" y="0"/>
                </a:lnTo>
                <a:lnTo>
                  <a:pt x="9697369" y="0"/>
                </a:lnTo>
                <a:cubicBezTo>
                  <a:pt x="9692165" y="2547"/>
                  <a:pt x="10720865" y="1534692"/>
                  <a:pt x="10701323" y="3430719"/>
                </a:cubicBezTo>
                <a:cubicBezTo>
                  <a:pt x="10681779" y="5326747"/>
                  <a:pt x="9699119" y="6855858"/>
                  <a:pt x="9697369" y="6858000"/>
                </a:cubicBezTo>
                <a:lnTo>
                  <a:pt x="5213720" y="6859188"/>
                </a:lnTo>
                <a:lnTo>
                  <a:pt x="5213720" y="6858672"/>
                </a:lnTo>
                <a:lnTo>
                  <a:pt x="3265714" y="6859188"/>
                </a:lnTo>
                <a:lnTo>
                  <a:pt x="3265714" y="6858323"/>
                </a:lnTo>
                <a:lnTo>
                  <a:pt x="0" y="6859188"/>
                </a:lnTo>
                <a:lnTo>
                  <a:pt x="0" y="0"/>
                </a:lnTo>
                <a:lnTo>
                  <a:pt x="3265714" y="0"/>
                </a:lnTo>
                <a:close/>
              </a:path>
            </a:pathLst>
          </a:custGeom>
          <a:solidFill>
            <a:srgbClr val="232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b="0" i="0" dirty="0">
              <a:latin typeface="Franklin Gothic Book" panose="020B0503020102020204" pitchFamily="34" charset="0"/>
            </a:endParaRPr>
          </a:p>
        </p:txBody>
      </p:sp>
      <p:pic>
        <p:nvPicPr>
          <p:cNvPr id="8" name="Vertical Swoosh">
            <a:extLst>
              <a:ext uri="{FF2B5EF4-FFF2-40B4-BE49-F238E27FC236}">
                <a16:creationId xmlns:a16="http://schemas.microsoft.com/office/drawing/2014/main" id="{E88B3DA7-7249-D24E-BDD8-14B14E7A8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9019" y="-15240"/>
            <a:ext cx="788951" cy="688848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81648" y="1352169"/>
            <a:ext cx="6673127" cy="84997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i="0" cap="none" baseline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538D335-9ADE-484A-89C9-99DBAE8831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648" y="2259892"/>
            <a:ext cx="4578059" cy="298543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A74CE5-8FA2-9341-AF2B-87DF0A0427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648" y="301509"/>
            <a:ext cx="2827988" cy="3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092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r-L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78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88755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8"/>
            <a:ext cx="9143999" cy="376239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 dirty="0"/>
              <a:t>Table/Chart Title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02109A-F2F6-6C45-914D-AF9325565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549391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8"/>
            <a:ext cx="9143999" cy="376239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 dirty="0"/>
              <a:t>Callout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F0DEF2-0937-2B41-BBF7-5A925BF5E9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758711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539752" y="1274618"/>
            <a:ext cx="8064500" cy="5065222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/>
            </a:lvl1pPr>
            <a:lvl2pPr marL="189000" indent="-189000">
              <a:defRPr/>
            </a:lvl2pPr>
            <a:lvl3pPr marL="378000" indent="-189000">
              <a:defRPr/>
            </a:lvl3pPr>
            <a:lvl4pPr marL="567000" indent="-189000">
              <a:defRPr/>
            </a:lvl4pPr>
            <a:lvl5pPr marL="756000" indent="-1890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670ADA5-D249-DF4E-9628-0C44C2A9C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847079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8"/>
            <a:ext cx="9143999" cy="376239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 dirty="0"/>
              <a:t>Table/Chart Title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539752" y="1828800"/>
            <a:ext cx="8064500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/>
            </a:lvl1pPr>
            <a:lvl2pPr marL="189000" indent="-189000">
              <a:defRPr/>
            </a:lvl2pPr>
            <a:lvl3pPr marL="378000" indent="-189000">
              <a:defRPr/>
            </a:lvl3pPr>
            <a:lvl4pPr marL="567000" indent="-189000">
              <a:defRPr/>
            </a:lvl4pPr>
            <a:lvl5pPr marL="756000" indent="-189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DD00E7-4CA1-B14F-A2A9-B250C76DE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496842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8"/>
            <a:ext cx="9143999" cy="376239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 dirty="0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539752" y="1828800"/>
            <a:ext cx="8064500" cy="451104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/>
            </a:lvl1pPr>
            <a:lvl2pPr marL="189000" indent="-189000">
              <a:defRPr/>
            </a:lvl2pPr>
            <a:lvl3pPr marL="378000" indent="-189000">
              <a:defRPr/>
            </a:lvl3pPr>
            <a:lvl4pPr marL="567000" indent="-189000">
              <a:defRPr/>
            </a:lvl4pPr>
            <a:lvl5pPr marL="756000" indent="-1890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C4A056-767E-7846-ADD6-6B9748784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22030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_Presentation-Title+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8DE0A-0424-68A5-E8B0-E5A1FBD888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8602" r="18716"/>
          <a:stretch/>
        </p:blipFill>
        <p:spPr>
          <a:xfrm>
            <a:off x="3811250" y="0"/>
            <a:ext cx="5332751" cy="685800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48F47298-68C8-3A45-A4CF-A57BB7420B5D}"/>
              </a:ext>
            </a:extLst>
          </p:cNvPr>
          <p:cNvSpPr/>
          <p:nvPr userDrawn="1"/>
        </p:nvSpPr>
        <p:spPr>
          <a:xfrm>
            <a:off x="-12701" y="-26600"/>
            <a:ext cx="5920850" cy="6899837"/>
          </a:xfrm>
          <a:custGeom>
            <a:avLst/>
            <a:gdLst>
              <a:gd name="connsiteX0" fmla="*/ 0 w 7894466"/>
              <a:gd name="connsiteY0" fmla="*/ 0 h 6899837"/>
              <a:gd name="connsiteX1" fmla="*/ 280219 w 7894466"/>
              <a:gd name="connsiteY1" fmla="*/ 544 h 6899837"/>
              <a:gd name="connsiteX2" fmla="*/ 280219 w 7894466"/>
              <a:gd name="connsiteY2" fmla="*/ 0 h 6899837"/>
              <a:gd name="connsiteX3" fmla="*/ 6890238 w 7894466"/>
              <a:gd name="connsiteY3" fmla="*/ 12833 h 6899837"/>
              <a:gd name="connsiteX4" fmla="*/ 7894192 w 7894466"/>
              <a:gd name="connsiteY4" fmla="*/ 3458036 h 6899837"/>
              <a:gd name="connsiteX5" fmla="*/ 6890238 w 7894466"/>
              <a:gd name="connsiteY5" fmla="*/ 6899787 h 6899837"/>
              <a:gd name="connsiteX6" fmla="*/ 280219 w 7894466"/>
              <a:gd name="connsiteY6" fmla="*/ 6899837 h 6899837"/>
              <a:gd name="connsiteX7" fmla="*/ 280219 w 7894466"/>
              <a:gd name="connsiteY7" fmla="*/ 6899835 h 6899837"/>
              <a:gd name="connsiteX8" fmla="*/ 0 w 7894466"/>
              <a:gd name="connsiteY8" fmla="*/ 6899837 h 689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4466" h="6899837">
                <a:moveTo>
                  <a:pt x="0" y="0"/>
                </a:moveTo>
                <a:lnTo>
                  <a:pt x="280219" y="544"/>
                </a:lnTo>
                <a:lnTo>
                  <a:pt x="280219" y="0"/>
                </a:lnTo>
                <a:lnTo>
                  <a:pt x="6890238" y="12833"/>
                </a:lnTo>
                <a:cubicBezTo>
                  <a:pt x="6885034" y="15391"/>
                  <a:pt x="7913734" y="1554005"/>
                  <a:pt x="7894192" y="3458036"/>
                </a:cubicBezTo>
                <a:cubicBezTo>
                  <a:pt x="7874649" y="5362069"/>
                  <a:pt x="6891988" y="6897635"/>
                  <a:pt x="6890238" y="6899787"/>
                </a:cubicBezTo>
                <a:lnTo>
                  <a:pt x="280219" y="6899837"/>
                </a:lnTo>
                <a:lnTo>
                  <a:pt x="280219" y="6899835"/>
                </a:lnTo>
                <a:lnTo>
                  <a:pt x="0" y="6899837"/>
                </a:lnTo>
                <a:close/>
              </a:path>
            </a:pathLst>
          </a:custGeom>
          <a:gradFill>
            <a:gsLst>
              <a:gs pos="16000">
                <a:schemeClr val="accent1">
                  <a:lumMod val="100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pic>
        <p:nvPicPr>
          <p:cNvPr id="13" name="Vertical Swoosh">
            <a:extLst>
              <a:ext uri="{FF2B5EF4-FFF2-40B4-BE49-F238E27FC236}">
                <a16:creationId xmlns:a16="http://schemas.microsoft.com/office/drawing/2014/main" id="{6325B930-594B-CF46-8D68-1A4E7CA1E3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299" y="-15240"/>
            <a:ext cx="788951" cy="6888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986F40-48DC-EF42-A87E-64859685E4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648" y="301509"/>
            <a:ext cx="2827988" cy="309686"/>
          </a:xfrm>
          <a:prstGeom prst="rect">
            <a:avLst/>
          </a:prstGeom>
        </p:spPr>
      </p:pic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878C1A6F-BF4E-BC43-BDE7-7E074C8DE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648" y="4114851"/>
            <a:ext cx="2794646" cy="27699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all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Moderator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A6E23AE-49A5-724C-80AD-6267600BDA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648" y="4549989"/>
            <a:ext cx="2794646" cy="20774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35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Moderator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C8BD59D-2CDE-1940-AB84-C1DF114AE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48" y="1514573"/>
            <a:ext cx="5015300" cy="553998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>
            <a:lvl1pPr algn="l">
              <a:lnSpc>
                <a:spcPct val="100000"/>
              </a:lnSpc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5DEE5C0-0A75-1A45-B35D-B022368AD9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4123" y="6173815"/>
            <a:ext cx="887812" cy="5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37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orient="horz" pos="3435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pos="204" userDrawn="1">
          <p15:clr>
            <a:srgbClr val="FBAE40"/>
          </p15:clr>
        </p15:guide>
        <p15:guide id="7" pos="3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r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2E26E41-BE52-EA4D-9723-BC2D748151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6778" y="1082676"/>
            <a:ext cx="2537222" cy="5495546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481B53C-8B67-2A4C-A0EB-8E19D7EA13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689400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8"/>
            <a:ext cx="6606540" cy="376239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 dirty="0"/>
              <a:t>Table/Chart Title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8BECD78-4FC2-FE4A-B0AD-B67981B7F3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6778" y="1082676"/>
            <a:ext cx="2537222" cy="5495546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4D62FE7-9E3C-C642-B5F9-6FC9906206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052643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8"/>
            <a:ext cx="9143999" cy="376239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 dirty="0"/>
              <a:t>Callout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B9B7CDD4-5358-4D8E-8ED9-166A8565E4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6778" y="1535090"/>
            <a:ext cx="2537222" cy="5070426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784519-ACB7-864D-9900-D7AE9DBF19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508110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539752" y="1274618"/>
            <a:ext cx="5929629" cy="516857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/>
            </a:lvl1pPr>
            <a:lvl2pPr marL="189000" indent="-189000">
              <a:defRPr/>
            </a:lvl2pPr>
            <a:lvl3pPr marL="378000" indent="-189000">
              <a:defRPr/>
            </a:lvl3pPr>
            <a:lvl4pPr marL="567000" indent="-189000">
              <a:defRPr/>
            </a:lvl4pPr>
            <a:lvl5pPr marL="756000" indent="-189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55718AC-2FD5-0440-95AD-599C14F5AB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6778" y="1082676"/>
            <a:ext cx="2537222" cy="5495546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22A12F-A14E-494C-B19F-804882DB1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881106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8"/>
            <a:ext cx="6606540" cy="376239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 dirty="0"/>
              <a:t>Table/Chart Title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539752" y="1817225"/>
            <a:ext cx="5929629" cy="4625964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/>
            </a:lvl1pPr>
            <a:lvl2pPr marL="189000" indent="-189000">
              <a:defRPr/>
            </a:lvl2pPr>
            <a:lvl3pPr marL="378000" indent="-189000">
              <a:defRPr/>
            </a:lvl3pPr>
            <a:lvl4pPr marL="567000" indent="-189000">
              <a:defRPr/>
            </a:lvl4pPr>
            <a:lvl5pPr marL="756000" indent="-189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4AAD2D-984D-E544-BD25-871E6B66A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6778" y="1082676"/>
            <a:ext cx="2537222" cy="5495546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3865CA-3CF8-D949-8BB9-0AAC2100FA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016832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8"/>
            <a:ext cx="9143999" cy="376239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 dirty="0"/>
              <a:t>Callout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539752" y="1817225"/>
            <a:ext cx="5929629" cy="4625964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/>
            </a:lvl1pPr>
            <a:lvl2pPr marL="189000" indent="-189000">
              <a:defRPr/>
            </a:lvl2pPr>
            <a:lvl3pPr marL="378000" indent="-189000">
              <a:defRPr/>
            </a:lvl3pPr>
            <a:lvl4pPr marL="567000" indent="-189000">
              <a:defRPr/>
            </a:lvl4pPr>
            <a:lvl5pPr marL="756000" indent="-1890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1709C7-12E6-844D-A9A7-0947E09376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6778" y="1535090"/>
            <a:ext cx="2537222" cy="5070426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123E37-5834-2642-9C6F-AB0F6E2009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7635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537461" y="6471859"/>
            <a:ext cx="660653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C484EA-0BDF-4770-B31E-6CC037854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6"/>
            <a:ext cx="2537222" cy="5496993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009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37460" y="1081908"/>
            <a:ext cx="6606540" cy="376239"/>
          </a:xfrm>
          <a:prstGeom prst="rect">
            <a:avLst/>
          </a:prstGeom>
          <a:noFill/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 dirty="0"/>
              <a:t>Table/Chart Title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B8EEF4-EC73-414D-BC41-9FC13827DC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7461" y="6471859"/>
            <a:ext cx="660653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1C0BD4B-501C-C344-A596-388688D86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6"/>
            <a:ext cx="2537222" cy="5496993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33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081908"/>
            <a:ext cx="9143999" cy="376239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360000" bIns="72000">
            <a:spAutoFit/>
          </a:bodyPr>
          <a:lstStyle>
            <a:lvl1pPr algn="ctr">
              <a:lnSpc>
                <a:spcPct val="100000"/>
              </a:lnSpc>
              <a:defRPr sz="150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 dirty="0"/>
              <a:t>Callout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E6E611-6A87-6A4E-9A21-3D61C39F2C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7461" y="6471859"/>
            <a:ext cx="660653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11CB88-F6CF-8D4D-AC16-80C4475AE3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6"/>
            <a:ext cx="2537222" cy="5496993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297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2840220" y="1274618"/>
            <a:ext cx="5929629" cy="5288742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/>
            </a:lvl1pPr>
            <a:lvl2pPr marL="189000" indent="-189000">
              <a:defRPr/>
            </a:lvl2pPr>
            <a:lvl3pPr marL="378000" indent="-189000">
              <a:defRPr/>
            </a:lvl3pPr>
            <a:lvl4pPr marL="567000" indent="-189000">
              <a:defRPr/>
            </a:lvl4pPr>
            <a:lvl5pPr marL="756000" indent="-189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F7DEDA-B224-3342-9EBB-7357C367E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7461" y="6471859"/>
            <a:ext cx="660653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5BFC60-AF06-E843-A18B-2B960A3787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082676"/>
            <a:ext cx="2537222" cy="5496993"/>
          </a:xfrm>
          <a:solidFill>
            <a:schemeClr val="bg1">
              <a:lumMod val="95000"/>
            </a:schemeClr>
          </a:solidFill>
        </p:spPr>
        <p:txBody>
          <a:bodyPr lIns="274320" tIns="274320" rIns="274320" bIns="274320"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859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 ONC 2 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6000">
                <a:schemeClr val="accent1">
                  <a:lumMod val="100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381648" y="4114851"/>
            <a:ext cx="2794646" cy="27699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all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81648" y="4549989"/>
            <a:ext cx="2794646" cy="20774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35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Moderator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648" y="3775895"/>
            <a:ext cx="128481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3456525" y="4114851"/>
            <a:ext cx="2794646" cy="27699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all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3456525" y="4549989"/>
            <a:ext cx="2794646" cy="20774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35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71545E8-ECD1-B549-A8A7-3A0657A55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049" y="331074"/>
            <a:ext cx="989163" cy="5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orient="horz" pos="3435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pos="204" userDrawn="1">
          <p15:clr>
            <a:srgbClr val="FBAE40"/>
          </p15:clr>
        </p15:guide>
        <p15:guide id="7" pos="3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097280"/>
            <a:ext cx="9143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720000" bIns="182880" anchor="ctr" anchorCtr="0">
            <a:normAutofit/>
          </a:bodyPr>
          <a:lstStyle>
            <a:lvl1pPr>
              <a:defRPr sz="1200" b="0" i="0"/>
            </a:lvl1pPr>
          </a:lstStyle>
          <a:p>
            <a:pPr lvl="0"/>
            <a:r>
              <a:rPr lang="en-US" dirty="0"/>
              <a:t>Notes comes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AA40195-06BC-7C49-A95F-A02178B1C3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451731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097280"/>
            <a:ext cx="9143999" cy="1463040"/>
          </a:xfrm>
          <a:solidFill>
            <a:schemeClr val="bg1">
              <a:lumMod val="95000"/>
            </a:schemeClr>
          </a:solidFill>
        </p:spPr>
        <p:txBody>
          <a:bodyPr wrap="square" lIns="720000" tIns="182880" rIns="648000" bIns="182880" anchor="ctr" anchorCtr="0">
            <a:normAutofit/>
          </a:bodyPr>
          <a:lstStyle>
            <a:lvl1pPr>
              <a:defRPr sz="1200" b="0" i="0"/>
            </a:lvl1pPr>
          </a:lstStyle>
          <a:p>
            <a:pPr lvl="0"/>
            <a:r>
              <a:rPr lang="en-US" dirty="0"/>
              <a:t>Notes comes here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539752" y="2772229"/>
            <a:ext cx="8064500" cy="3640928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spcAft>
                <a:spcPts val="900"/>
              </a:spcAft>
              <a:defRPr/>
            </a:lvl1pPr>
            <a:lvl2pPr marL="189000" indent="-189000">
              <a:defRPr/>
            </a:lvl2pPr>
            <a:lvl3pPr marL="378000" indent="-189000">
              <a:defRPr/>
            </a:lvl3pPr>
            <a:lvl4pPr marL="567000" indent="-189000">
              <a:defRPr/>
            </a:lvl4pPr>
            <a:lvl5pPr marL="756000" indent="-1890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F5EE89-7A94-684A-AC6B-0595660363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85507"/>
            <a:ext cx="9143999" cy="23601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25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101105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ear_teleprom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60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_teleprom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>
                <a:solidFill>
                  <a:schemeClr val="accent6"/>
                </a:solidFill>
              </a:rPr>
              <a:t>[Moderator] </a:t>
            </a:r>
            <a:r>
              <a:rPr lang="en-US"/>
              <a:t>Introduction/Background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354" y="1384301"/>
            <a:ext cx="8064898" cy="5059363"/>
          </a:xfrm>
          <a:prstGeom prst="rect">
            <a:avLst/>
          </a:prstGeom>
        </p:spPr>
        <p:txBody>
          <a:bodyPr>
            <a:normAutofit/>
          </a:bodyPr>
          <a:lstStyle>
            <a:lvl1pPr marL="405000" indent="-405000">
              <a:buClr>
                <a:schemeClr val="accent6"/>
              </a:buClr>
              <a:buFont typeface="Wingdings" panose="05000000000000000000" pitchFamily="2" charset="2"/>
              <a:buChar char="§"/>
              <a:defRPr sz="3000" b="0"/>
            </a:lvl1pPr>
            <a:lvl2pPr marL="810000" indent="-405000">
              <a:defRPr sz="2700"/>
            </a:lvl2pPr>
            <a:lvl3pPr marL="1215000" indent="-4050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700"/>
            </a:lvl3pPr>
            <a:lvl4pPr marL="1620000" indent="-4050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700"/>
            </a:lvl4pPr>
            <a:lvl5pPr marL="2025000" indent="-40500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711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_teleprom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>
                <a:solidFill>
                  <a:schemeClr val="accent6"/>
                </a:solidFill>
              </a:rPr>
              <a:t>[Moderator] </a:t>
            </a:r>
            <a:r>
              <a:rPr lang="en-US"/>
              <a:t>Thank the Audience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D9EF5A-E506-A443-9A17-51B73AF60D31}"/>
              </a:ext>
            </a:extLst>
          </p:cNvPr>
          <p:cNvGrpSpPr/>
          <p:nvPr userDrawn="1"/>
        </p:nvGrpSpPr>
        <p:grpSpPr>
          <a:xfrm>
            <a:off x="1017985" y="2126485"/>
            <a:ext cx="7108031" cy="3441460"/>
            <a:chOff x="1535906" y="2126485"/>
            <a:chExt cx="9477375" cy="3441460"/>
          </a:xfrm>
        </p:grpSpPr>
        <p:sp>
          <p:nvSpPr>
            <p:cNvPr id="5" name="Text Placeholder 35">
              <a:extLst>
                <a:ext uri="{FF2B5EF4-FFF2-40B4-BE49-F238E27FC236}">
                  <a16:creationId xmlns:a16="http://schemas.microsoft.com/office/drawing/2014/main" id="{04B34AD1-8E3C-5642-AD5F-AB6A39473E31}"/>
                </a:ext>
              </a:extLst>
            </p:cNvPr>
            <p:cNvSpPr txBox="1">
              <a:spLocks/>
            </p:cNvSpPr>
            <p:nvPr/>
          </p:nvSpPr>
          <p:spPr>
            <a:xfrm>
              <a:off x="1535906" y="2126485"/>
              <a:ext cx="9477375" cy="130251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C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Proxima Nova Rg" panose="02000506030000020004" pitchFamily="50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700"/>
                <a:t>And thank </a:t>
              </a:r>
              <a:r>
                <a:rPr lang="en-US" sz="2700" i="1"/>
                <a:t>you</a:t>
              </a:r>
              <a:r>
                <a:rPr lang="en-US" sz="2700"/>
                <a:t> for participating </a:t>
              </a:r>
              <a:br>
                <a:rPr lang="en-US" sz="2700"/>
              </a:br>
              <a:r>
                <a:rPr lang="en-US" sz="2700"/>
                <a:t>in this activity.</a:t>
              </a:r>
            </a:p>
          </p:txBody>
        </p:sp>
        <p:sp>
          <p:nvSpPr>
            <p:cNvPr id="7" name="Text Placeholder 40">
              <a:extLst>
                <a:ext uri="{FF2B5EF4-FFF2-40B4-BE49-F238E27FC236}">
                  <a16:creationId xmlns:a16="http://schemas.microsoft.com/office/drawing/2014/main" id="{48B014F7-09A0-964B-B1CD-355EACED016A}"/>
                </a:ext>
              </a:extLst>
            </p:cNvPr>
            <p:cNvSpPr txBox="1">
              <a:spLocks/>
            </p:cNvSpPr>
            <p:nvPr/>
          </p:nvSpPr>
          <p:spPr>
            <a:xfrm>
              <a:off x="1535906" y="4265430"/>
              <a:ext cx="9477375" cy="13025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C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Proxima Nova Rg" panose="02000506030000020004" pitchFamily="50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700"/>
                <a:t>Please continue on to answer the questions that follow and complete the evaluation.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995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op_teleprom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CC74D-EB93-FE49-811C-0E23764C9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35" y="2629663"/>
            <a:ext cx="561975" cy="76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132516"/>
            <a:ext cx="8064500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ED4F5F-F045-9D41-8F43-A441EE3F197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28588" y="3836468"/>
            <a:ext cx="9141714" cy="2743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Proxima Nova Rg" panose="02000506030000020004" pitchFamily="50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700" dirty="0">
                <a:solidFill>
                  <a:schemeClr val="accent6"/>
                </a:solidFill>
                <a:ea typeface="Calibri" charset="0"/>
                <a:cs typeface="Calibri" charset="0"/>
              </a:rPr>
              <a:t>[All Faculty] </a:t>
            </a:r>
            <a:br>
              <a:rPr lang="en-US" sz="2700" dirty="0">
                <a:solidFill>
                  <a:schemeClr val="accent6"/>
                </a:solidFill>
                <a:ea typeface="Calibri" charset="0"/>
                <a:cs typeface="Calibri" charset="0"/>
              </a:rPr>
            </a:br>
            <a:r>
              <a:rPr lang="en-US" sz="2700" dirty="0">
                <a:solidFill>
                  <a:schemeClr val="tx1"/>
                </a:solidFill>
                <a:ea typeface="Calibri" charset="0"/>
                <a:cs typeface="Calibri" charset="0"/>
              </a:rPr>
              <a:t>Stop and look at your respective cameras </a:t>
            </a:r>
            <a:br>
              <a:rPr lang="en-US" sz="2700" dirty="0">
                <a:solidFill>
                  <a:schemeClr val="tx1"/>
                </a:solidFill>
                <a:ea typeface="Calibri" charset="0"/>
                <a:cs typeface="Calibri" charset="0"/>
              </a:rPr>
            </a:br>
            <a:r>
              <a:rPr lang="en-US" sz="2700" dirty="0">
                <a:solidFill>
                  <a:schemeClr val="tx1"/>
                </a:solidFill>
                <a:ea typeface="Calibri" charset="0"/>
                <a:cs typeface="Calibri" charset="0"/>
              </a:rPr>
              <a:t>for 5 seconds.</a:t>
            </a:r>
          </a:p>
        </p:txBody>
      </p:sp>
      <p:pic>
        <p:nvPicPr>
          <p:cNvPr id="8" name="Picture 7" descr="C:\Users\cpadbury\AppData\Local\Microsoft\Windows\Temporary Internet Files\Content.IE5\T5EQ17PB\MC900434805[1].png">
            <a:extLst>
              <a:ext uri="{FF2B5EF4-FFF2-40B4-BE49-F238E27FC236}">
                <a16:creationId xmlns:a16="http://schemas.microsoft.com/office/drawing/2014/main" id="{A327EC45-C9AD-D248-A3B7-DBF856751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61" y="1143001"/>
            <a:ext cx="2344293" cy="31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1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15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3662" y="711202"/>
            <a:ext cx="6916677" cy="415498"/>
          </a:xfrm>
        </p:spPr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915160"/>
            <a:ext cx="8049259" cy="207749"/>
          </a:xfrm>
        </p:spPr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81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3662" y="711202"/>
            <a:ext cx="6916677" cy="415498"/>
          </a:xfrm>
        </p:spPr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11275" y="2141539"/>
            <a:ext cx="274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516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3662" y="711202"/>
            <a:ext cx="6916677" cy="415498"/>
          </a:xfrm>
        </p:spPr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00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 ONC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6000">
                <a:schemeClr val="accent1">
                  <a:lumMod val="100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648" y="3775895"/>
            <a:ext cx="128481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0D0F4CCF-7905-924D-BBD0-BF5CF0AE4A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648" y="4114851"/>
            <a:ext cx="2794646" cy="27699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all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D2C96707-0F7E-6F4F-8721-F16EFCFD19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648" y="4549989"/>
            <a:ext cx="2794646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35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4FA60CC3-0FC3-ED4F-8157-928A7E8416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6525" y="4114851"/>
            <a:ext cx="2794646" cy="27699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all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FB6DE8CA-ACC6-4A41-B373-CDB3922EA1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56525" y="4549989"/>
            <a:ext cx="2794646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35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9EE63F36-CE05-0147-8379-A9255BEA88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1648" y="1203308"/>
            <a:ext cx="2794646" cy="27699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all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9B2BD8-9629-6F4A-878D-6592C360CB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648" y="1638446"/>
            <a:ext cx="2794646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35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4E87783C-8F4A-1E43-9F89-BADB7736D2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56525" y="1203308"/>
            <a:ext cx="2794646" cy="27699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all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38B9DA4F-AED4-424F-94E3-4920AA8CC9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6525" y="1638446"/>
            <a:ext cx="2794646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350" b="0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BEC1083-BA63-D845-9D34-946CBDC5B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049" y="331074"/>
            <a:ext cx="989163" cy="5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5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orient="horz" pos="3435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pos="204" userDrawn="1">
          <p15:clr>
            <a:srgbClr val="FBAE40"/>
          </p15:clr>
        </p15:guide>
        <p15:guide id="7" pos="3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0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 ONC 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6000">
                <a:srgbClr val="232C3D"/>
              </a:gs>
              <a:gs pos="100000">
                <a:srgbClr val="525F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648" y="3929145"/>
            <a:ext cx="128481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1648" y="2954963"/>
            <a:ext cx="8299365" cy="553998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>
            <a:lvl1pPr algn="l">
              <a:lnSpc>
                <a:spcPct val="100000"/>
              </a:lnSpc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26F396B-746E-1D4E-9887-F01778DD0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049" y="331074"/>
            <a:ext cx="989163" cy="5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2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orient="horz" pos="822" userDrawn="1">
          <p15:clr>
            <a:srgbClr val="FBAE40"/>
          </p15:clr>
        </p15:guide>
        <p15:guide id="3" pos="408" userDrawn="1">
          <p15:clr>
            <a:srgbClr val="FBAE40"/>
          </p15:clr>
        </p15:guide>
        <p15:guide id="4" orient="horz" pos="34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 ONC Section breaker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6000">
                <a:srgbClr val="232C3D"/>
              </a:gs>
              <a:gs pos="100000">
                <a:srgbClr val="525F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648" y="3929145"/>
            <a:ext cx="128481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1648" y="2572999"/>
            <a:ext cx="8351451" cy="553998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>
            <a:lvl1pPr algn="l">
              <a:lnSpc>
                <a:spcPct val="100000"/>
              </a:lnSpc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648" y="3133535"/>
            <a:ext cx="8351451" cy="409343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Breaker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8095D65-4E55-CE4F-8E1B-934917CB3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049" y="331074"/>
            <a:ext cx="989163" cy="5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0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orient="horz" pos="822" userDrawn="1">
          <p15:clr>
            <a:srgbClr val="FBAE40"/>
          </p15:clr>
        </p15:guide>
        <p15:guide id="3" pos="408" userDrawn="1">
          <p15:clr>
            <a:srgbClr val="FBAE40"/>
          </p15:clr>
        </p15:guide>
        <p15:guide id="4" orient="horz" pos="34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-Stay Tu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7E7671-DF93-AF53-7B08-E9CC93969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9" b="12777"/>
          <a:stretch/>
        </p:blipFill>
        <p:spPr>
          <a:xfrm>
            <a:off x="0" y="11112"/>
            <a:ext cx="9144000" cy="5026989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7E3E9D1D-D651-DC43-9342-E2AD62C406C6}"/>
              </a:ext>
            </a:extLst>
          </p:cNvPr>
          <p:cNvSpPr/>
          <p:nvPr userDrawn="1"/>
        </p:nvSpPr>
        <p:spPr>
          <a:xfrm>
            <a:off x="-16572" y="3143991"/>
            <a:ext cx="9177145" cy="3735659"/>
          </a:xfrm>
          <a:custGeom>
            <a:avLst/>
            <a:gdLst>
              <a:gd name="connsiteX0" fmla="*/ 1 w 12188952"/>
              <a:gd name="connsiteY0" fmla="*/ 76 h 4452698"/>
              <a:gd name="connsiteX1" fmla="*/ 6104976 w 12188952"/>
              <a:gd name="connsiteY1" fmla="*/ 1046691 h 4452698"/>
              <a:gd name="connsiteX2" fmla="*/ 12188088 w 12188952"/>
              <a:gd name="connsiteY2" fmla="*/ 76 h 4452698"/>
              <a:gd name="connsiteX3" fmla="*/ 12184627 w 12188952"/>
              <a:gd name="connsiteY3" fmla="*/ 3593982 h 4452698"/>
              <a:gd name="connsiteX4" fmla="*/ 12185092 w 12188952"/>
              <a:gd name="connsiteY4" fmla="*/ 4452698 h 4452698"/>
              <a:gd name="connsiteX5" fmla="*/ 0 w 12188952"/>
              <a:gd name="connsiteY5" fmla="*/ 4452698 h 4452698"/>
              <a:gd name="connsiteX6" fmla="*/ 0 w 12188952"/>
              <a:gd name="connsiteY6" fmla="*/ 4158498 h 4452698"/>
              <a:gd name="connsiteX7" fmla="*/ 1 w 12188952"/>
              <a:gd name="connsiteY7" fmla="*/ 76 h 445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4452698">
                <a:moveTo>
                  <a:pt x="1" y="76"/>
                </a:moveTo>
                <a:cubicBezTo>
                  <a:pt x="13440" y="-10304"/>
                  <a:pt x="2543539" y="1043625"/>
                  <a:pt x="6104976" y="1046691"/>
                </a:cubicBezTo>
                <a:cubicBezTo>
                  <a:pt x="9885444" y="1057072"/>
                  <a:pt x="12210965" y="3143"/>
                  <a:pt x="12188088" y="76"/>
                </a:cubicBezTo>
                <a:cubicBezTo>
                  <a:pt x="12190981" y="1180466"/>
                  <a:pt x="12185781" y="2396013"/>
                  <a:pt x="12184627" y="3593982"/>
                </a:cubicBezTo>
                <a:lnTo>
                  <a:pt x="12185092" y="4452698"/>
                </a:lnTo>
                <a:lnTo>
                  <a:pt x="0" y="4452698"/>
                </a:lnTo>
                <a:lnTo>
                  <a:pt x="0" y="4158498"/>
                </a:lnTo>
                <a:cubicBezTo>
                  <a:pt x="0" y="2727352"/>
                  <a:pt x="1" y="1498730"/>
                  <a:pt x="1" y="76"/>
                </a:cubicBezTo>
                <a:close/>
              </a:path>
            </a:pathLst>
          </a:custGeom>
          <a:solidFill>
            <a:srgbClr val="24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Horizontal Swoosh">
            <a:extLst>
              <a:ext uri="{FF2B5EF4-FFF2-40B4-BE49-F238E27FC236}">
                <a16:creationId xmlns:a16="http://schemas.microsoft.com/office/drawing/2014/main" id="{98734EEC-5832-0F48-A970-4F6E2A1A2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976193" y="-1144725"/>
            <a:ext cx="1191615" cy="9177145"/>
          </a:xfrm>
          <a:prstGeom prst="rect">
            <a:avLst/>
          </a:prstGeom>
        </p:spPr>
      </p:pic>
      <p:sp>
        <p:nvSpPr>
          <p:cNvPr id="14" name="Logo Bar">
            <a:extLst>
              <a:ext uri="{FF2B5EF4-FFF2-40B4-BE49-F238E27FC236}">
                <a16:creationId xmlns:a16="http://schemas.microsoft.com/office/drawing/2014/main" id="{B07687A6-1F6C-5949-90F6-E50EAACD689A}"/>
              </a:ext>
            </a:extLst>
          </p:cNvPr>
          <p:cNvSpPr/>
          <p:nvPr userDrawn="1"/>
        </p:nvSpPr>
        <p:spPr>
          <a:xfrm>
            <a:off x="0" y="-13648"/>
            <a:ext cx="9144000" cy="66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DCDBB7-1049-9D46-8D75-23E28362FF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8007" y="171372"/>
            <a:ext cx="2827988" cy="3096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564018-3D9F-2C47-A4AA-CAFC3BC171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9770" y="4746366"/>
            <a:ext cx="7824461" cy="158191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="0" i="0" cap="none" baseline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3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Chall-Q&amp;A-EARN-UY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F80F76F-D900-934A-8BBD-7199A3DA5350}"/>
              </a:ext>
            </a:extLst>
          </p:cNvPr>
          <p:cNvSpPr/>
          <p:nvPr userDrawn="1"/>
        </p:nvSpPr>
        <p:spPr>
          <a:xfrm>
            <a:off x="-5715" y="-10160"/>
            <a:ext cx="9162288" cy="4856902"/>
          </a:xfrm>
          <a:custGeom>
            <a:avLst/>
            <a:gdLst>
              <a:gd name="connsiteX0" fmla="*/ 0 w 12192000"/>
              <a:gd name="connsiteY0" fmla="*/ 0 h 4856902"/>
              <a:gd name="connsiteX1" fmla="*/ 12192000 w 12192000"/>
              <a:gd name="connsiteY1" fmla="*/ 0 h 4856902"/>
              <a:gd name="connsiteX2" fmla="*/ 12192000 w 12192000"/>
              <a:gd name="connsiteY2" fmla="*/ 324091 h 4856902"/>
              <a:gd name="connsiteX3" fmla="*/ 12192000 w 12192000"/>
              <a:gd name="connsiteY3" fmla="*/ 4532811 h 4856902"/>
              <a:gd name="connsiteX4" fmla="*/ 12192000 w 12192000"/>
              <a:gd name="connsiteY4" fmla="*/ 4856902 h 4856902"/>
              <a:gd name="connsiteX5" fmla="*/ 0 w 12192000"/>
              <a:gd name="connsiteY5" fmla="*/ 4856902 h 4856902"/>
              <a:gd name="connsiteX6" fmla="*/ 0 w 12192000"/>
              <a:gd name="connsiteY6" fmla="*/ 4532811 h 4856902"/>
              <a:gd name="connsiteX7" fmla="*/ 0 w 12192000"/>
              <a:gd name="connsiteY7" fmla="*/ 324091 h 485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856902">
                <a:moveTo>
                  <a:pt x="0" y="0"/>
                </a:moveTo>
                <a:lnTo>
                  <a:pt x="12192000" y="0"/>
                </a:lnTo>
                <a:lnTo>
                  <a:pt x="12192000" y="324091"/>
                </a:lnTo>
                <a:lnTo>
                  <a:pt x="12192000" y="4532811"/>
                </a:lnTo>
                <a:lnTo>
                  <a:pt x="12192000" y="4856902"/>
                </a:lnTo>
                <a:lnTo>
                  <a:pt x="0" y="4856902"/>
                </a:lnTo>
                <a:lnTo>
                  <a:pt x="0" y="4532811"/>
                </a:lnTo>
                <a:lnTo>
                  <a:pt x="0" y="3240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b="0" i="0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C32A5-DDDD-6F4F-9364-3973A8FA2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59" y="164435"/>
            <a:ext cx="1561283" cy="309075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2FFB791-728B-2D44-9B0A-EA74F5193F46}"/>
              </a:ext>
            </a:extLst>
          </p:cNvPr>
          <p:cNvSpPr/>
          <p:nvPr userDrawn="1"/>
        </p:nvSpPr>
        <p:spPr>
          <a:xfrm>
            <a:off x="-5715" y="1870661"/>
            <a:ext cx="9155430" cy="4967840"/>
          </a:xfrm>
          <a:custGeom>
            <a:avLst/>
            <a:gdLst>
              <a:gd name="connsiteX0" fmla="*/ 1 w 12207240"/>
              <a:gd name="connsiteY0" fmla="*/ 76 h 4967840"/>
              <a:gd name="connsiteX1" fmla="*/ 6114136 w 12207240"/>
              <a:gd name="connsiteY1" fmla="*/ 1045385 h 4967840"/>
              <a:gd name="connsiteX2" fmla="*/ 12206375 w 12207240"/>
              <a:gd name="connsiteY2" fmla="*/ 76 h 4967840"/>
              <a:gd name="connsiteX3" fmla="*/ 12207218 w 12207240"/>
              <a:gd name="connsiteY3" fmla="*/ 890024 h 4967840"/>
              <a:gd name="connsiteX4" fmla="*/ 12206945 w 12207240"/>
              <a:gd name="connsiteY4" fmla="*/ 1122287 h 4967840"/>
              <a:gd name="connsiteX5" fmla="*/ 12207218 w 12207240"/>
              <a:gd name="connsiteY5" fmla="*/ 1410724 h 4967840"/>
              <a:gd name="connsiteX6" fmla="*/ 12206161 w 12207240"/>
              <a:gd name="connsiteY6" fmla="*/ 2308902 h 4967840"/>
              <a:gd name="connsiteX7" fmla="*/ 12203126 w 12207240"/>
              <a:gd name="connsiteY7" fmla="*/ 3989960 h 4967840"/>
              <a:gd name="connsiteX8" fmla="*/ 12203374 w 12207240"/>
              <a:gd name="connsiteY8" fmla="*/ 4447140 h 4967840"/>
              <a:gd name="connsiteX9" fmla="*/ 12203092 w 12207240"/>
              <a:gd name="connsiteY9" fmla="*/ 4447140 h 4967840"/>
              <a:gd name="connsiteX10" fmla="*/ 12203374 w 12207240"/>
              <a:gd name="connsiteY10" fmla="*/ 4967840 h 4967840"/>
              <a:gd name="connsiteX11" fmla="*/ 0 w 12207240"/>
              <a:gd name="connsiteY11" fmla="*/ 4967840 h 4967840"/>
              <a:gd name="connsiteX12" fmla="*/ 0 w 12207240"/>
              <a:gd name="connsiteY12" fmla="*/ 4674007 h 4967840"/>
              <a:gd name="connsiteX13" fmla="*/ 0 w 12207240"/>
              <a:gd name="connsiteY13" fmla="*/ 4447140 h 4967840"/>
              <a:gd name="connsiteX14" fmla="*/ 0 w 12207240"/>
              <a:gd name="connsiteY14" fmla="*/ 4153307 h 4967840"/>
              <a:gd name="connsiteX15" fmla="*/ 0 w 12207240"/>
              <a:gd name="connsiteY15" fmla="*/ 4146557 h 4967840"/>
              <a:gd name="connsiteX16" fmla="*/ 0 w 12207240"/>
              <a:gd name="connsiteY16" fmla="*/ 3625857 h 4967840"/>
              <a:gd name="connsiteX17" fmla="*/ 1 w 12207240"/>
              <a:gd name="connsiteY17" fmla="*/ 549650 h 4967840"/>
              <a:gd name="connsiteX18" fmla="*/ 1 w 12207240"/>
              <a:gd name="connsiteY18" fmla="*/ 520776 h 49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07240" h="4967840">
                <a:moveTo>
                  <a:pt x="1" y="76"/>
                </a:moveTo>
                <a:cubicBezTo>
                  <a:pt x="13460" y="-10291"/>
                  <a:pt x="2547356" y="1042322"/>
                  <a:pt x="6114136" y="1045385"/>
                </a:cubicBezTo>
                <a:cubicBezTo>
                  <a:pt x="9900276" y="1055753"/>
                  <a:pt x="12229286" y="3139"/>
                  <a:pt x="12206375" y="76"/>
                </a:cubicBezTo>
                <a:cubicBezTo>
                  <a:pt x="12207099" y="294805"/>
                  <a:pt x="12207317" y="591729"/>
                  <a:pt x="12207218" y="890024"/>
                </a:cubicBezTo>
                <a:lnTo>
                  <a:pt x="12206945" y="1122287"/>
                </a:lnTo>
                <a:lnTo>
                  <a:pt x="12207218" y="1410724"/>
                </a:lnTo>
                <a:cubicBezTo>
                  <a:pt x="12207119" y="1709020"/>
                  <a:pt x="12206704" y="2008686"/>
                  <a:pt x="12206161" y="2308902"/>
                </a:cubicBezTo>
                <a:lnTo>
                  <a:pt x="12203126" y="3989960"/>
                </a:lnTo>
                <a:lnTo>
                  <a:pt x="12203374" y="4447140"/>
                </a:lnTo>
                <a:lnTo>
                  <a:pt x="12203092" y="4447140"/>
                </a:lnTo>
                <a:lnTo>
                  <a:pt x="12203374" y="4967840"/>
                </a:lnTo>
                <a:lnTo>
                  <a:pt x="0" y="4967840"/>
                </a:lnTo>
                <a:lnTo>
                  <a:pt x="0" y="4674007"/>
                </a:lnTo>
                <a:lnTo>
                  <a:pt x="0" y="4447140"/>
                </a:lnTo>
                <a:lnTo>
                  <a:pt x="0" y="4153307"/>
                </a:lnTo>
                <a:lnTo>
                  <a:pt x="0" y="4146557"/>
                </a:lnTo>
                <a:lnTo>
                  <a:pt x="0" y="3625857"/>
                </a:lnTo>
                <a:cubicBezTo>
                  <a:pt x="0" y="2586233"/>
                  <a:pt x="1" y="1627200"/>
                  <a:pt x="1" y="549650"/>
                </a:cubicBezTo>
                <a:lnTo>
                  <a:pt x="1" y="52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9" name="Horizontal Swoosh">
            <a:extLst>
              <a:ext uri="{FF2B5EF4-FFF2-40B4-BE49-F238E27FC236}">
                <a16:creationId xmlns:a16="http://schemas.microsoft.com/office/drawing/2014/main" id="{B82799F6-516A-A44D-9BC9-BA9F77DF51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976193" y="-2213225"/>
            <a:ext cx="1191615" cy="9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5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-No B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E1C0B9-EC2A-75F0-451D-678ABF6B26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9" b="12777"/>
          <a:stretch/>
        </p:blipFill>
        <p:spPr>
          <a:xfrm>
            <a:off x="0" y="11112"/>
            <a:ext cx="9144000" cy="5026989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3BC69EA4-72A0-5F46-9821-826DFE3FA440}"/>
              </a:ext>
            </a:extLst>
          </p:cNvPr>
          <p:cNvSpPr/>
          <p:nvPr userDrawn="1"/>
        </p:nvSpPr>
        <p:spPr>
          <a:xfrm>
            <a:off x="-9144" y="3439713"/>
            <a:ext cx="9162288" cy="3431735"/>
          </a:xfrm>
          <a:custGeom>
            <a:avLst/>
            <a:gdLst>
              <a:gd name="connsiteX0" fmla="*/ 1 w 12188952"/>
              <a:gd name="connsiteY0" fmla="*/ 76 h 4452698"/>
              <a:gd name="connsiteX1" fmla="*/ 6104976 w 12188952"/>
              <a:gd name="connsiteY1" fmla="*/ 1046691 h 4452698"/>
              <a:gd name="connsiteX2" fmla="*/ 12188088 w 12188952"/>
              <a:gd name="connsiteY2" fmla="*/ 76 h 4452698"/>
              <a:gd name="connsiteX3" fmla="*/ 12184627 w 12188952"/>
              <a:gd name="connsiteY3" fmla="*/ 3593982 h 4452698"/>
              <a:gd name="connsiteX4" fmla="*/ 12185092 w 12188952"/>
              <a:gd name="connsiteY4" fmla="*/ 4452698 h 4452698"/>
              <a:gd name="connsiteX5" fmla="*/ 0 w 12188952"/>
              <a:gd name="connsiteY5" fmla="*/ 4452698 h 4452698"/>
              <a:gd name="connsiteX6" fmla="*/ 0 w 12188952"/>
              <a:gd name="connsiteY6" fmla="*/ 4158498 h 4452698"/>
              <a:gd name="connsiteX7" fmla="*/ 1 w 12188952"/>
              <a:gd name="connsiteY7" fmla="*/ 76 h 4452698"/>
              <a:gd name="connsiteX0" fmla="*/ 1 w 12188952"/>
              <a:gd name="connsiteY0" fmla="*/ 71 h 4452693"/>
              <a:gd name="connsiteX1" fmla="*/ 6104976 w 12188952"/>
              <a:gd name="connsiteY1" fmla="*/ 1133925 h 4452693"/>
              <a:gd name="connsiteX2" fmla="*/ 12188088 w 12188952"/>
              <a:gd name="connsiteY2" fmla="*/ 71 h 4452693"/>
              <a:gd name="connsiteX3" fmla="*/ 12184627 w 12188952"/>
              <a:gd name="connsiteY3" fmla="*/ 3593977 h 4452693"/>
              <a:gd name="connsiteX4" fmla="*/ 12185092 w 12188952"/>
              <a:gd name="connsiteY4" fmla="*/ 4452693 h 4452693"/>
              <a:gd name="connsiteX5" fmla="*/ 0 w 12188952"/>
              <a:gd name="connsiteY5" fmla="*/ 4452693 h 4452693"/>
              <a:gd name="connsiteX6" fmla="*/ 0 w 12188952"/>
              <a:gd name="connsiteY6" fmla="*/ 4158493 h 4452693"/>
              <a:gd name="connsiteX7" fmla="*/ 1 w 12188952"/>
              <a:gd name="connsiteY7" fmla="*/ 71 h 44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4452693">
                <a:moveTo>
                  <a:pt x="1" y="71"/>
                </a:moveTo>
                <a:cubicBezTo>
                  <a:pt x="13440" y="-10309"/>
                  <a:pt x="2543539" y="1130859"/>
                  <a:pt x="6104976" y="1133925"/>
                </a:cubicBezTo>
                <a:cubicBezTo>
                  <a:pt x="9885444" y="1144306"/>
                  <a:pt x="12210965" y="3138"/>
                  <a:pt x="12188088" y="71"/>
                </a:cubicBezTo>
                <a:cubicBezTo>
                  <a:pt x="12190981" y="1180461"/>
                  <a:pt x="12185781" y="2396008"/>
                  <a:pt x="12184627" y="3593977"/>
                </a:cubicBezTo>
                <a:lnTo>
                  <a:pt x="12185092" y="4452693"/>
                </a:lnTo>
                <a:lnTo>
                  <a:pt x="0" y="4452693"/>
                </a:lnTo>
                <a:lnTo>
                  <a:pt x="0" y="4158493"/>
                </a:lnTo>
                <a:cubicBezTo>
                  <a:pt x="0" y="2727347"/>
                  <a:pt x="1" y="1498725"/>
                  <a:pt x="1" y="71"/>
                </a:cubicBezTo>
                <a:close/>
              </a:path>
            </a:pathLst>
          </a:custGeom>
          <a:solidFill>
            <a:srgbClr val="242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C8D0DF-5ADF-894C-91C2-D347B0F331FC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9468" y="4994297"/>
            <a:ext cx="8365067" cy="927349"/>
          </a:xfrm>
          <a:prstGeom prst="rect">
            <a:avLst/>
          </a:prstGeom>
        </p:spPr>
        <p:txBody>
          <a:bodyPr>
            <a:noAutofit/>
          </a:bodyPr>
          <a:lstStyle>
            <a:lvl1pPr algn="ctr" fontAlgn="auto">
              <a:spcAft>
                <a:spcPts val="0"/>
              </a:spcAft>
              <a:defRPr sz="4950" b="1">
                <a:solidFill>
                  <a:schemeClr val="bg1"/>
                </a:solidFill>
                <a:latin typeface="+mj-lt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12" name="Horizontal Swoosh">
            <a:extLst>
              <a:ext uri="{FF2B5EF4-FFF2-40B4-BE49-F238E27FC236}">
                <a16:creationId xmlns:a16="http://schemas.microsoft.com/office/drawing/2014/main" id="{73EA0F13-96B9-074C-8BDF-4E6DD868B4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976193" y="-835444"/>
            <a:ext cx="1191615" cy="9177145"/>
          </a:xfrm>
          <a:prstGeom prst="rect">
            <a:avLst/>
          </a:prstGeom>
        </p:spPr>
      </p:pic>
      <p:sp>
        <p:nvSpPr>
          <p:cNvPr id="8" name="Logo Bar">
            <a:extLst>
              <a:ext uri="{FF2B5EF4-FFF2-40B4-BE49-F238E27FC236}">
                <a16:creationId xmlns:a16="http://schemas.microsoft.com/office/drawing/2014/main" id="{8EFBCF3F-182A-2D4F-8066-41A88F9B3D15}"/>
              </a:ext>
            </a:extLst>
          </p:cNvPr>
          <p:cNvSpPr/>
          <p:nvPr userDrawn="1"/>
        </p:nvSpPr>
        <p:spPr>
          <a:xfrm>
            <a:off x="0" y="-17519"/>
            <a:ext cx="9144000" cy="66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FAC740-AA11-9042-A687-DF2C76A656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8007" y="171372"/>
            <a:ext cx="2827988" cy="3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40055" y="854121"/>
            <a:ext cx="8075295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40055" y="1825625"/>
            <a:ext cx="807529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64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80" r:id="rId2"/>
    <p:sldLayoutId id="2147484107" r:id="rId3"/>
    <p:sldLayoutId id="2147484137" r:id="rId4"/>
    <p:sldLayoutId id="2147484110" r:id="rId5"/>
    <p:sldLayoutId id="2147484114" r:id="rId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i="0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9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35000" indent="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Wingdings" panose="05000000000000000000" pitchFamily="2" charset="2"/>
        <a:buChar char="§"/>
        <a:defRPr sz="9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270000" indent="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Arial" panose="020B0604020202020204" pitchFamily="34" charset="0"/>
        <a:buChar char="•"/>
        <a:defRPr sz="9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405000" indent="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Proxima Nova Rg" panose="02000506030000020004" pitchFamily="50" charset="0"/>
        <a:buChar char="-"/>
        <a:defRPr sz="9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540000" indent="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9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40055" y="854121"/>
            <a:ext cx="8075295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40055" y="1825625"/>
            <a:ext cx="807529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21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0" r:id="rId2"/>
    <p:sldLayoutId id="2147484258" r:id="rId3"/>
    <p:sldLayoutId id="2147484255" r:id="rId4"/>
    <p:sldLayoutId id="2147484275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i="0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5000" indent="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05000" indent="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Proxima Nova Rg" panose="02000506030000020004" pitchFamily="50" charset="0"/>
        <a:buChar char="-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85088"/>
          </a:xfrm>
          <a:prstGeom prst="rect">
            <a:avLst/>
          </a:prstGeom>
          <a:gradFill>
            <a:gsLst>
              <a:gs pos="16000">
                <a:srgbClr val="232C3D"/>
              </a:gs>
              <a:gs pos="100000">
                <a:srgbClr val="525F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Calibri" panose="020F050202020403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3192" y="1341441"/>
            <a:ext cx="8371332" cy="4716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FF0C5-A667-5144-84A0-151212437B98}"/>
              </a:ext>
            </a:extLst>
          </p:cNvPr>
          <p:cNvSpPr txBox="1"/>
          <p:nvPr userDrawn="1"/>
        </p:nvSpPr>
        <p:spPr>
          <a:xfrm>
            <a:off x="498272" y="6642556"/>
            <a:ext cx="81474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b="0" i="0" dirty="0">
                <a:solidFill>
                  <a:srgbClr val="7F7F7F"/>
                </a:solidFill>
                <a:latin typeface="Proxima Nova Rg" panose="02000506030000020004" pitchFamily="2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77617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936" r:id="rId2"/>
    <p:sldLayoutId id="2147483872" r:id="rId3"/>
    <p:sldLayoutId id="2147483873" r:id="rId4"/>
    <p:sldLayoutId id="2147483921" r:id="rId5"/>
    <p:sldLayoutId id="2147483881" r:id="rId6"/>
    <p:sldLayoutId id="2147483879" r:id="rId7"/>
    <p:sldLayoutId id="2147483925" r:id="rId8"/>
    <p:sldLayoutId id="2147483876" r:id="rId9"/>
    <p:sldLayoutId id="2147483885" r:id="rId10"/>
    <p:sldLayoutId id="2147483923" r:id="rId11"/>
    <p:sldLayoutId id="2147483882" r:id="rId12"/>
    <p:sldLayoutId id="2147483880" r:id="rId13"/>
    <p:sldLayoutId id="2147483927" r:id="rId14"/>
    <p:sldLayoutId id="2147483929" r:id="rId15"/>
    <p:sldLayoutId id="2147483931" r:id="rId16"/>
    <p:sldLayoutId id="2147483933" r:id="rId17"/>
    <p:sldLayoutId id="2147483935" r:id="rId18"/>
    <p:sldLayoutId id="2147483884" r:id="rId19"/>
    <p:sldLayoutId id="2147483887" r:id="rId20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7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1350"/>
        </a:spcAft>
        <a:buFontTx/>
        <a:buNone/>
        <a:defRPr sz="15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70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6"/>
        </a:buClr>
        <a:buFont typeface="Wingdings" panose="05000000000000000000" pitchFamily="2" charset="2"/>
        <a:buChar char="§"/>
        <a:defRPr sz="15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05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540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Proxima Nova Rg" panose="02000506030000020004" pitchFamily="50" charset="0"/>
        <a:buChar char="-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orient="horz" pos="663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845" userDrawn="1">
          <p15:clr>
            <a:srgbClr val="F26B43"/>
          </p15:clr>
        </p15:guide>
        <p15:guide id="6" orient="horz" pos="595" userDrawn="1">
          <p15:clr>
            <a:srgbClr val="F26B43"/>
          </p15:clr>
        </p15:guide>
        <p15:guide id="7" orient="horz" pos="73" userDrawn="1">
          <p15:clr>
            <a:srgbClr val="F26B43"/>
          </p15:clr>
        </p15:guide>
        <p15:guide id="8" orient="horz" pos="11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85088"/>
          </a:xfrm>
          <a:prstGeom prst="rect">
            <a:avLst/>
          </a:prstGeom>
          <a:gradFill>
            <a:gsLst>
              <a:gs pos="16000">
                <a:srgbClr val="232C3D"/>
              </a:gs>
              <a:gs pos="100000">
                <a:srgbClr val="525F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3192" y="1341441"/>
            <a:ext cx="8371332" cy="4716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04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7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1350"/>
        </a:spcAft>
        <a:buFontTx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6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rgbClr val="FFC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Proxima Nova Rg" panose="02000506030000020004" pitchFamily="50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orient="horz" pos="663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845" userDrawn="1">
          <p15:clr>
            <a:srgbClr val="F26B43"/>
          </p15:clr>
        </p15:guide>
        <p15:guide id="6" orient="horz" pos="595" userDrawn="1">
          <p15:clr>
            <a:srgbClr val="F26B43"/>
          </p15:clr>
        </p15:guide>
        <p15:guide id="7" orient="horz" pos="73" userDrawn="1">
          <p15:clr>
            <a:srgbClr val="F26B43"/>
          </p15:clr>
        </p15:guide>
        <p15:guide id="8" orient="horz" pos="113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2"/>
            <a:ext cx="8686800" cy="214629"/>
          </a:xfrm>
          <a:custGeom>
            <a:avLst/>
            <a:gdLst/>
            <a:ahLst/>
            <a:cxnLst/>
            <a:rect l="l" t="t" r="r" b="b"/>
            <a:pathLst>
              <a:path w="8686800" h="214629">
                <a:moveTo>
                  <a:pt x="8686798" y="0"/>
                </a:moveTo>
                <a:lnTo>
                  <a:pt x="0" y="0"/>
                </a:lnTo>
                <a:lnTo>
                  <a:pt x="0" y="214313"/>
                </a:lnTo>
                <a:lnTo>
                  <a:pt x="8686798" y="214313"/>
                </a:lnTo>
                <a:lnTo>
                  <a:pt x="8686798" y="0"/>
                </a:lnTo>
                <a:close/>
              </a:path>
            </a:pathLst>
          </a:custGeom>
          <a:solidFill>
            <a:srgbClr val="343FC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1638" y="280989"/>
            <a:ext cx="1828800" cy="460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3662" y="711202"/>
            <a:ext cx="69166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915160"/>
            <a:ext cx="80492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9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abs/10.1002/ajh.26590" TargetMode="Externa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689" y="1831608"/>
            <a:ext cx="7800622" cy="1421223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algn="ctr" defTabSz="685800">
              <a:spcBef>
                <a:spcPts val="83"/>
              </a:spcBef>
            </a:pPr>
            <a:r>
              <a:rPr sz="2000" b="1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</a:t>
            </a:r>
            <a:r>
              <a:rPr sz="2000" b="1" kern="0" spc="-7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kern="0" spc="-23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Stratification</a:t>
            </a:r>
            <a:r>
              <a:rPr sz="2000" b="1" kern="0" spc="-6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000" b="1" kern="0" spc="-6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kern="0" spc="-23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Myeloma</a:t>
            </a:r>
            <a:r>
              <a:rPr sz="2000" b="1" kern="0" spc="-6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b="1" kern="0" spc="-7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kern="0" spc="-3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Risk-</a:t>
            </a:r>
            <a:r>
              <a:rPr sz="2000" b="1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</a:t>
            </a:r>
            <a:r>
              <a:rPr sz="2000" b="1" kern="0" spc="-6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endParaRPr lang="en-US" sz="2000" b="1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spcBef>
                <a:spcPts val="83"/>
              </a:spcBef>
            </a:pPr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148" algn="ctr" defTabSz="685800">
              <a:spcBef>
                <a:spcPts val="1328"/>
              </a:spcBef>
            </a:pP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Relapsed</a:t>
            </a:r>
            <a:r>
              <a:rPr sz="20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Myeloma</a:t>
            </a:r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0256" y="5910573"/>
            <a:ext cx="4725829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ts val="1234"/>
              </a:lnSpc>
            </a:pP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7. Last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2023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3754" y="1130724"/>
            <a:ext cx="2078831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8" dirty="0"/>
              <a:t>mSMART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28696" y="1876588"/>
            <a:ext cx="8049259" cy="342221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19075" marR="55721" indent="-209550">
              <a:lnSpc>
                <a:spcPts val="1425"/>
              </a:lnSpc>
              <a:spcBef>
                <a:spcPts val="285"/>
              </a:spcBef>
              <a:buSzPct val="119444"/>
              <a:buChar char="•"/>
              <a:tabLst>
                <a:tab pos="222409" algn="l"/>
                <a:tab pos="222885" algn="l"/>
              </a:tabLst>
            </a:pPr>
            <a:r>
              <a:rPr sz="1800" dirty="0"/>
              <a:t>Multiple</a:t>
            </a:r>
            <a:r>
              <a:rPr sz="1800" spc="-4" dirty="0"/>
              <a:t> </a:t>
            </a:r>
            <a:r>
              <a:rPr sz="1800" dirty="0"/>
              <a:t>myeloma is</a:t>
            </a:r>
            <a:r>
              <a:rPr sz="1800" spc="-4" dirty="0"/>
              <a:t> </a:t>
            </a:r>
            <a:r>
              <a:rPr sz="1800" dirty="0"/>
              <a:t>increasingly</a:t>
            </a:r>
            <a:r>
              <a:rPr sz="1800" spc="-4" dirty="0"/>
              <a:t> </a:t>
            </a:r>
            <a:r>
              <a:rPr sz="1800" dirty="0"/>
              <a:t>recognized</a:t>
            </a:r>
            <a:r>
              <a:rPr sz="1800" spc="-4" dirty="0"/>
              <a:t> </a:t>
            </a:r>
            <a:r>
              <a:rPr sz="1800" dirty="0"/>
              <a:t>as</a:t>
            </a:r>
            <a:r>
              <a:rPr sz="1800" spc="-4" dirty="0"/>
              <a:t> </a:t>
            </a:r>
            <a:r>
              <a:rPr sz="1800" dirty="0"/>
              <a:t>a heterogenous</a:t>
            </a:r>
            <a:r>
              <a:rPr sz="1800" spc="-4" dirty="0"/>
              <a:t> </a:t>
            </a:r>
            <a:r>
              <a:rPr sz="1800" spc="-8" dirty="0"/>
              <a:t>disease, </a:t>
            </a:r>
            <a:r>
              <a:rPr sz="1800" dirty="0"/>
              <a:t>characterized</a:t>
            </a:r>
            <a:r>
              <a:rPr sz="1800" spc="-4" dirty="0"/>
              <a:t> </a:t>
            </a:r>
            <a:r>
              <a:rPr sz="1800" dirty="0"/>
              <a:t>by</a:t>
            </a:r>
            <a:r>
              <a:rPr sz="1800" spc="-8" dirty="0"/>
              <a:t> </a:t>
            </a:r>
            <a:r>
              <a:rPr sz="1800" dirty="0"/>
              <a:t>marked</a:t>
            </a:r>
            <a:r>
              <a:rPr sz="1800" spc="-4" dirty="0"/>
              <a:t> </a:t>
            </a:r>
            <a:r>
              <a:rPr sz="1800" dirty="0"/>
              <a:t>cytogenetic,</a:t>
            </a:r>
            <a:r>
              <a:rPr sz="1800" spc="-4" dirty="0"/>
              <a:t> </a:t>
            </a:r>
            <a:r>
              <a:rPr sz="1800" dirty="0"/>
              <a:t>molecular,</a:t>
            </a:r>
            <a:r>
              <a:rPr sz="1800" spc="-8" dirty="0"/>
              <a:t> </a:t>
            </a:r>
            <a:r>
              <a:rPr sz="1800" dirty="0"/>
              <a:t>and</a:t>
            </a:r>
            <a:r>
              <a:rPr sz="1800" spc="-4" dirty="0"/>
              <a:t> </a:t>
            </a:r>
            <a:r>
              <a:rPr sz="1800" dirty="0"/>
              <a:t>proliferative </a:t>
            </a:r>
            <a:r>
              <a:rPr sz="1800" spc="-8" dirty="0"/>
              <a:t>variability.</a:t>
            </a:r>
          </a:p>
          <a:p>
            <a:pPr>
              <a:spcBef>
                <a:spcPts val="41"/>
              </a:spcBef>
              <a:buFont typeface="Arial"/>
              <a:buChar char="•"/>
            </a:pPr>
            <a:endParaRPr sz="1800" dirty="0"/>
          </a:p>
          <a:p>
            <a:pPr marL="219075" marR="70485" indent="-209550">
              <a:lnSpc>
                <a:spcPts val="1470"/>
              </a:lnSpc>
              <a:buSzPct val="119444"/>
              <a:buChar char="•"/>
              <a:tabLst>
                <a:tab pos="222409" algn="l"/>
                <a:tab pos="222885" algn="l"/>
              </a:tabLst>
            </a:pPr>
            <a:r>
              <a:rPr sz="1800" dirty="0"/>
              <a:t>Availability</a:t>
            </a:r>
            <a:r>
              <a:rPr sz="1800" spc="-15" dirty="0"/>
              <a:t> </a:t>
            </a:r>
            <a:r>
              <a:rPr sz="1800" dirty="0"/>
              <a:t>of</a:t>
            </a:r>
            <a:r>
              <a:rPr sz="1800" spc="-8" dirty="0"/>
              <a:t> </a:t>
            </a:r>
            <a:r>
              <a:rPr sz="1800" dirty="0"/>
              <a:t>novel agents</a:t>
            </a:r>
            <a:r>
              <a:rPr sz="1800" spc="-8" dirty="0"/>
              <a:t> </a:t>
            </a:r>
            <a:r>
              <a:rPr sz="1800" dirty="0"/>
              <a:t>are rapidly</a:t>
            </a:r>
            <a:r>
              <a:rPr sz="1800" spc="-8" dirty="0"/>
              <a:t> </a:t>
            </a:r>
            <a:r>
              <a:rPr sz="1800" dirty="0"/>
              <a:t>redefining</a:t>
            </a:r>
            <a:r>
              <a:rPr sz="1800" spc="-4" dirty="0"/>
              <a:t> </a:t>
            </a:r>
            <a:r>
              <a:rPr sz="1800" dirty="0"/>
              <a:t>the treatment</a:t>
            </a:r>
            <a:r>
              <a:rPr sz="1800" spc="-8" dirty="0"/>
              <a:t> </a:t>
            </a:r>
            <a:r>
              <a:rPr sz="1800" dirty="0"/>
              <a:t>paradigm</a:t>
            </a:r>
            <a:r>
              <a:rPr sz="1800" spc="-4" dirty="0"/>
              <a:t> </a:t>
            </a:r>
            <a:r>
              <a:rPr sz="1800" spc="-19" dirty="0"/>
              <a:t>for </a:t>
            </a:r>
            <a:r>
              <a:rPr sz="1800" dirty="0"/>
              <a:t>patients</a:t>
            </a:r>
            <a:r>
              <a:rPr sz="1800" spc="-8" dirty="0"/>
              <a:t> </a:t>
            </a:r>
            <a:r>
              <a:rPr sz="1800" dirty="0"/>
              <a:t>with</a:t>
            </a:r>
            <a:r>
              <a:rPr sz="1800" spc="-4" dirty="0"/>
              <a:t> </a:t>
            </a:r>
            <a:r>
              <a:rPr sz="1800" dirty="0"/>
              <a:t>myeloma</a:t>
            </a:r>
            <a:r>
              <a:rPr sz="1800" spc="-4" dirty="0"/>
              <a:t> </a:t>
            </a:r>
            <a:r>
              <a:rPr sz="1800" dirty="0"/>
              <a:t>and</a:t>
            </a:r>
            <a:r>
              <a:rPr sz="1800" spc="-4" dirty="0"/>
              <a:t> </a:t>
            </a:r>
            <a:r>
              <a:rPr sz="1800" dirty="0"/>
              <a:t>with</a:t>
            </a:r>
            <a:r>
              <a:rPr sz="1800" spc="-4" dirty="0"/>
              <a:t> </a:t>
            </a:r>
            <a:r>
              <a:rPr sz="1800" dirty="0"/>
              <a:t>multiple</a:t>
            </a:r>
            <a:r>
              <a:rPr sz="1800" spc="-4" dirty="0"/>
              <a:t> </a:t>
            </a:r>
            <a:r>
              <a:rPr sz="1800" dirty="0"/>
              <a:t>available</a:t>
            </a:r>
            <a:r>
              <a:rPr sz="1800" spc="-4" dirty="0"/>
              <a:t> </a:t>
            </a:r>
            <a:r>
              <a:rPr sz="1800" dirty="0"/>
              <a:t>treatment</a:t>
            </a:r>
            <a:r>
              <a:rPr sz="1800" spc="-4" dirty="0"/>
              <a:t> </a:t>
            </a:r>
            <a:r>
              <a:rPr sz="1800" spc="-8" dirty="0"/>
              <a:t>options.</a:t>
            </a:r>
          </a:p>
          <a:p>
            <a:pPr>
              <a:spcBef>
                <a:spcPts val="19"/>
              </a:spcBef>
              <a:buFont typeface="Arial"/>
              <a:buChar char="•"/>
            </a:pPr>
            <a:endParaRPr sz="1800" dirty="0"/>
          </a:p>
          <a:p>
            <a:pPr marL="219075" marR="128111" indent="-209550">
              <a:lnSpc>
                <a:spcPts val="1470"/>
              </a:lnSpc>
              <a:buSzPct val="119444"/>
              <a:buFont typeface="Arial"/>
              <a:buChar char="•"/>
              <a:tabLst>
                <a:tab pos="270034" algn="l"/>
                <a:tab pos="270510" algn="l"/>
              </a:tabLst>
            </a:pPr>
            <a:r>
              <a:rPr sz="1800" dirty="0"/>
              <a:t>	This</a:t>
            </a:r>
            <a:r>
              <a:rPr sz="1800" spc="-8" dirty="0"/>
              <a:t> </a:t>
            </a:r>
            <a:r>
              <a:rPr sz="1800" dirty="0"/>
              <a:t>is</a:t>
            </a:r>
            <a:r>
              <a:rPr sz="1800" spc="-4" dirty="0"/>
              <a:t> </a:t>
            </a:r>
            <a:r>
              <a:rPr sz="1800" dirty="0"/>
              <a:t>a</a:t>
            </a:r>
            <a:r>
              <a:rPr sz="1800" spc="-4" dirty="0"/>
              <a:t> </a:t>
            </a:r>
            <a:r>
              <a:rPr sz="1800" dirty="0"/>
              <a:t>consensus</a:t>
            </a:r>
            <a:r>
              <a:rPr sz="1800" spc="-4" dirty="0"/>
              <a:t> </a:t>
            </a:r>
            <a:r>
              <a:rPr sz="1800" dirty="0"/>
              <a:t>opinion</a:t>
            </a:r>
            <a:r>
              <a:rPr sz="1800" spc="-4" dirty="0"/>
              <a:t> </a:t>
            </a:r>
            <a:r>
              <a:rPr sz="1800" dirty="0"/>
              <a:t>that</a:t>
            </a:r>
            <a:r>
              <a:rPr sz="1800" spc="-4" dirty="0"/>
              <a:t> </a:t>
            </a:r>
            <a:r>
              <a:rPr sz="1800" dirty="0"/>
              <a:t>takes</a:t>
            </a:r>
            <a:r>
              <a:rPr sz="1800" spc="-4" dirty="0"/>
              <a:t> </a:t>
            </a:r>
            <a:r>
              <a:rPr sz="1800" dirty="0"/>
              <a:t>into</a:t>
            </a:r>
            <a:r>
              <a:rPr sz="1800" spc="-4" dirty="0"/>
              <a:t> </a:t>
            </a:r>
            <a:r>
              <a:rPr sz="1800" dirty="0"/>
              <a:t>account</a:t>
            </a:r>
            <a:r>
              <a:rPr sz="1800" spc="-4" dirty="0"/>
              <a:t> </a:t>
            </a:r>
            <a:r>
              <a:rPr sz="1800" dirty="0"/>
              <a:t>the</a:t>
            </a:r>
            <a:r>
              <a:rPr sz="1800" spc="-4" dirty="0"/>
              <a:t> </a:t>
            </a:r>
            <a:r>
              <a:rPr sz="1800" dirty="0"/>
              <a:t>various</a:t>
            </a:r>
            <a:r>
              <a:rPr sz="1800" spc="-4" dirty="0"/>
              <a:t> </a:t>
            </a:r>
            <a:r>
              <a:rPr sz="1800" dirty="0"/>
              <a:t>risk</a:t>
            </a:r>
            <a:r>
              <a:rPr sz="1800" spc="-4" dirty="0"/>
              <a:t> </a:t>
            </a:r>
            <a:r>
              <a:rPr sz="1800" spc="-8" dirty="0"/>
              <a:t>factors </a:t>
            </a:r>
            <a:r>
              <a:rPr sz="1800" dirty="0"/>
              <a:t>and</a:t>
            </a:r>
            <a:r>
              <a:rPr sz="1800" spc="-8" dirty="0"/>
              <a:t> </a:t>
            </a:r>
            <a:r>
              <a:rPr sz="1800" dirty="0"/>
              <a:t>the</a:t>
            </a:r>
            <a:r>
              <a:rPr sz="1800" spc="-4" dirty="0"/>
              <a:t> </a:t>
            </a:r>
            <a:r>
              <a:rPr sz="1800" dirty="0"/>
              <a:t>treatment</a:t>
            </a:r>
            <a:r>
              <a:rPr sz="1800" spc="-8" dirty="0"/>
              <a:t> </a:t>
            </a:r>
            <a:r>
              <a:rPr sz="1800" dirty="0"/>
              <a:t>strategies</a:t>
            </a:r>
            <a:r>
              <a:rPr sz="1800" spc="-8" dirty="0"/>
              <a:t> </a:t>
            </a:r>
            <a:r>
              <a:rPr sz="1800" dirty="0"/>
              <a:t>currently</a:t>
            </a:r>
            <a:r>
              <a:rPr sz="1800" spc="-8" dirty="0"/>
              <a:t> available.</a:t>
            </a:r>
          </a:p>
          <a:p>
            <a:pPr>
              <a:spcBef>
                <a:spcPts val="30"/>
              </a:spcBef>
              <a:buFont typeface="Arial"/>
              <a:buChar char="•"/>
            </a:pPr>
            <a:endParaRPr sz="1800" dirty="0"/>
          </a:p>
          <a:p>
            <a:pPr marL="219075" marR="204788" indent="-209550">
              <a:lnSpc>
                <a:spcPts val="1470"/>
              </a:lnSpc>
              <a:buSzPct val="119444"/>
              <a:buChar char="•"/>
              <a:tabLst>
                <a:tab pos="222409" algn="l"/>
                <a:tab pos="222885" algn="l"/>
              </a:tabLst>
            </a:pPr>
            <a:r>
              <a:rPr sz="1800" dirty="0"/>
              <a:t>The</a:t>
            </a:r>
            <a:r>
              <a:rPr sz="1800" spc="-11" dirty="0"/>
              <a:t> </a:t>
            </a:r>
            <a:r>
              <a:rPr sz="1800" dirty="0"/>
              <a:t>general approach is</a:t>
            </a:r>
            <a:r>
              <a:rPr sz="1800" spc="-8" dirty="0"/>
              <a:t> </a:t>
            </a:r>
            <a:r>
              <a:rPr sz="1800" dirty="0"/>
              <a:t>presented below.</a:t>
            </a:r>
            <a:r>
              <a:rPr sz="1800" spc="-4" dirty="0"/>
              <a:t> </a:t>
            </a:r>
            <a:r>
              <a:rPr sz="1800" dirty="0"/>
              <a:t>However,</a:t>
            </a:r>
            <a:r>
              <a:rPr sz="1800" spc="-8" dirty="0"/>
              <a:t> </a:t>
            </a:r>
            <a:r>
              <a:rPr sz="1800" dirty="0"/>
              <a:t>clinical trials</a:t>
            </a:r>
            <a:r>
              <a:rPr sz="1800" spc="-4" dirty="0"/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</a:rPr>
              <a:t>must</a:t>
            </a:r>
            <a:r>
              <a:rPr sz="1800" u="sng" spc="-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sng" spc="-19" dirty="0">
                <a:uFill>
                  <a:solidFill>
                    <a:srgbClr val="000000"/>
                  </a:solidFill>
                </a:uFill>
              </a:rPr>
              <a:t>be</a:t>
            </a:r>
            <a:r>
              <a:rPr sz="1800" spc="-19" dirty="0"/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</a:rPr>
              <a:t>considered</a:t>
            </a:r>
            <a:r>
              <a:rPr sz="1800" u="sng" spc="-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</a:rPr>
              <a:t>and are preferred</a:t>
            </a:r>
            <a:r>
              <a:rPr sz="1800" spc="-4" dirty="0"/>
              <a:t> </a:t>
            </a:r>
            <a:r>
              <a:rPr sz="1800" dirty="0"/>
              <a:t>at</a:t>
            </a:r>
            <a:r>
              <a:rPr sz="1800" spc="-4" dirty="0"/>
              <a:t> </a:t>
            </a:r>
            <a:r>
              <a:rPr sz="1800" dirty="0"/>
              <a:t>every</a:t>
            </a:r>
            <a:r>
              <a:rPr sz="1800" spc="-4" dirty="0"/>
              <a:t> </a:t>
            </a:r>
            <a:r>
              <a:rPr sz="1800" spc="-8" dirty="0"/>
              <a:t>level.</a:t>
            </a:r>
          </a:p>
          <a:p>
            <a:pPr>
              <a:spcBef>
                <a:spcPts val="34"/>
              </a:spcBef>
              <a:buFont typeface="Arial"/>
              <a:buChar char="•"/>
            </a:pPr>
            <a:endParaRPr sz="1800" dirty="0"/>
          </a:p>
          <a:p>
            <a:pPr marL="219075" marR="3810" indent="-209550">
              <a:lnSpc>
                <a:spcPct val="91600"/>
              </a:lnSpc>
              <a:buSzPct val="119444"/>
              <a:buChar char="•"/>
              <a:tabLst>
                <a:tab pos="222409" algn="l"/>
                <a:tab pos="222885" algn="l"/>
              </a:tabLst>
            </a:pPr>
            <a:r>
              <a:rPr sz="1800" dirty="0"/>
              <a:t>Management</a:t>
            </a:r>
            <a:r>
              <a:rPr sz="1800" spc="-15" dirty="0"/>
              <a:t> </a:t>
            </a:r>
            <a:r>
              <a:rPr sz="1800" dirty="0"/>
              <a:t>decisions</a:t>
            </a:r>
            <a:r>
              <a:rPr sz="1800" spc="-4" dirty="0"/>
              <a:t> </a:t>
            </a:r>
            <a:r>
              <a:rPr sz="1800" dirty="0"/>
              <a:t>should take</a:t>
            </a:r>
            <a:r>
              <a:rPr sz="1800" spc="-4" dirty="0"/>
              <a:t> </a:t>
            </a:r>
            <a:r>
              <a:rPr sz="1800" dirty="0"/>
              <a:t>into account</a:t>
            </a:r>
            <a:r>
              <a:rPr sz="1800" spc="-4" dirty="0"/>
              <a:t> </a:t>
            </a:r>
            <a:r>
              <a:rPr sz="1800" dirty="0"/>
              <a:t>the</a:t>
            </a:r>
            <a:r>
              <a:rPr sz="1800" spc="-4" dirty="0"/>
              <a:t> </a:t>
            </a:r>
            <a:r>
              <a:rPr sz="1800" dirty="0"/>
              <a:t>age as</a:t>
            </a:r>
            <a:r>
              <a:rPr sz="1800" spc="-4" dirty="0"/>
              <a:t> </a:t>
            </a:r>
            <a:r>
              <a:rPr sz="1800" dirty="0"/>
              <a:t>well</a:t>
            </a:r>
            <a:r>
              <a:rPr sz="1800" spc="-4" dirty="0"/>
              <a:t> </a:t>
            </a:r>
            <a:r>
              <a:rPr sz="1800" dirty="0"/>
              <a:t>as</a:t>
            </a:r>
            <a:r>
              <a:rPr sz="1800" spc="-4" dirty="0"/>
              <a:t> </a:t>
            </a:r>
            <a:r>
              <a:rPr sz="1800" dirty="0"/>
              <a:t>other</a:t>
            </a:r>
            <a:r>
              <a:rPr sz="1800" spc="-4" dirty="0"/>
              <a:t> </a:t>
            </a:r>
            <a:r>
              <a:rPr sz="1800" spc="-19" dirty="0"/>
              <a:t>co- </a:t>
            </a:r>
            <a:r>
              <a:rPr sz="1800" dirty="0"/>
              <a:t>morbidities</a:t>
            </a:r>
            <a:r>
              <a:rPr sz="1800" spc="-8" dirty="0"/>
              <a:t> </a:t>
            </a:r>
            <a:r>
              <a:rPr sz="1800" dirty="0"/>
              <a:t>such as</a:t>
            </a:r>
            <a:r>
              <a:rPr sz="1800" spc="-4" dirty="0"/>
              <a:t> </a:t>
            </a:r>
            <a:r>
              <a:rPr sz="1800" dirty="0"/>
              <a:t>renal</a:t>
            </a:r>
            <a:r>
              <a:rPr sz="1800" spc="-4" dirty="0"/>
              <a:t> </a:t>
            </a:r>
            <a:r>
              <a:rPr sz="1800" dirty="0"/>
              <a:t>failure,</a:t>
            </a:r>
            <a:r>
              <a:rPr sz="1800" spc="-4" dirty="0"/>
              <a:t> </a:t>
            </a:r>
            <a:r>
              <a:rPr sz="1800" dirty="0"/>
              <a:t>diabetes</a:t>
            </a:r>
            <a:r>
              <a:rPr sz="1800" spc="-4" dirty="0"/>
              <a:t> </a:t>
            </a:r>
            <a:r>
              <a:rPr sz="1800" dirty="0"/>
              <a:t>and</a:t>
            </a:r>
            <a:r>
              <a:rPr sz="1800" spc="-4" dirty="0"/>
              <a:t> </a:t>
            </a:r>
            <a:r>
              <a:rPr sz="1800" dirty="0"/>
              <a:t>presence or</a:t>
            </a:r>
            <a:r>
              <a:rPr sz="1800" spc="-4" dirty="0"/>
              <a:t> </a:t>
            </a:r>
            <a:r>
              <a:rPr sz="1800" dirty="0"/>
              <a:t>absence </a:t>
            </a:r>
            <a:r>
              <a:rPr sz="1800" spc="-19" dirty="0"/>
              <a:t>of </a:t>
            </a:r>
            <a:r>
              <a:rPr sz="1800" dirty="0"/>
              <a:t>coexisting</a:t>
            </a:r>
            <a:r>
              <a:rPr sz="1800" spc="-11" dirty="0"/>
              <a:t> </a:t>
            </a:r>
            <a:r>
              <a:rPr sz="1800" spc="-8" dirty="0"/>
              <a:t>amyloidosis.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1530" y="6395997"/>
            <a:ext cx="4725829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234"/>
              </a:lnSpc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1200" kern="0" spc="28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//last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2023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Dingli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2017;92(4):578-</a:t>
            </a:r>
            <a:r>
              <a:rPr sz="12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1278" y="883849"/>
            <a:ext cx="6916677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37836">
              <a:spcBef>
                <a:spcPts val="75"/>
              </a:spcBef>
            </a:pPr>
            <a:r>
              <a:rPr sz="3000" spc="-8" dirty="0"/>
              <a:t>mSMART</a:t>
            </a:r>
            <a:endParaRPr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845" y="865916"/>
            <a:ext cx="7655162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2400" dirty="0"/>
              <a:t>mSMART</a:t>
            </a:r>
            <a:r>
              <a:rPr sz="2000" dirty="0"/>
              <a:t>:</a:t>
            </a:r>
            <a:r>
              <a:rPr sz="2000" spc="68" dirty="0"/>
              <a:t> </a:t>
            </a:r>
            <a:r>
              <a:rPr sz="2400" dirty="0"/>
              <a:t>Classification</a:t>
            </a:r>
            <a:r>
              <a:rPr sz="2400" spc="-11" dirty="0"/>
              <a:t> </a:t>
            </a:r>
            <a:r>
              <a:rPr sz="2400" dirty="0"/>
              <a:t>of</a:t>
            </a:r>
            <a:r>
              <a:rPr sz="2400" spc="-11" dirty="0"/>
              <a:t> </a:t>
            </a:r>
            <a:r>
              <a:rPr sz="2400" dirty="0"/>
              <a:t>Relapsed</a:t>
            </a:r>
            <a:r>
              <a:rPr sz="2400" spc="-11" dirty="0"/>
              <a:t> </a:t>
            </a:r>
            <a:r>
              <a:rPr sz="2400" spc="-19" dirty="0"/>
              <a:t>MM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806844" y="2033893"/>
            <a:ext cx="3416688" cy="4283712"/>
          </a:xfrm>
          <a:prstGeom prst="rect">
            <a:avLst/>
          </a:prstGeom>
          <a:ln w="28574">
            <a:solidFill>
              <a:srgbClr val="021EAA"/>
            </a:solidFill>
          </a:ln>
        </p:spPr>
        <p:txBody>
          <a:bodyPr vert="horz" wrap="square" lIns="0" tIns="39529" rIns="0" bIns="0" rtlCol="0">
            <a:spAutoFit/>
          </a:bodyPr>
          <a:lstStyle/>
          <a:p>
            <a:pPr marL="277654" marR="107156" indent="-209550" defTabSz="685800">
              <a:spcBef>
                <a:spcPts val="311"/>
              </a:spcBef>
              <a:buClr>
                <a:srgbClr val="3333CC"/>
              </a:buClr>
              <a:buSzPct val="119444"/>
              <a:buFont typeface="Arial"/>
              <a:buChar char="■"/>
              <a:tabLst>
                <a:tab pos="281464" algn="l"/>
                <a:tab pos="281940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Relapse</a:t>
            </a:r>
            <a:r>
              <a:rPr sz="20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&lt;12</a:t>
            </a:r>
            <a:r>
              <a:rPr sz="20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 </a:t>
            </a: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000" kern="0" spc="-1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sz="2000" kern="0" spc="-1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progression</a:t>
            </a:r>
            <a:r>
              <a:rPr sz="2000" kern="0" spc="-23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</a:t>
            </a: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sz="20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</a:t>
            </a:r>
            <a:r>
              <a:rPr sz="20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0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1464" indent="-213836" defTabSz="685800">
              <a:spcBef>
                <a:spcPts val="1304"/>
              </a:spcBef>
              <a:buClr>
                <a:srgbClr val="000099"/>
              </a:buClr>
              <a:buSzPct val="119444"/>
              <a:buFont typeface="Arial"/>
              <a:buChar char="■"/>
              <a:tabLst>
                <a:tab pos="281464" algn="l"/>
                <a:tab pos="281940" algn="l"/>
              </a:tabLst>
            </a:pPr>
            <a:r>
              <a:rPr sz="20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</a:t>
            </a:r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126" lvl="1" indent="-142399" defTabSz="685800">
              <a:buClr>
                <a:srgbClr val="000099"/>
              </a:buClr>
              <a:buSzPct val="119444"/>
              <a:buFont typeface="Arial"/>
              <a:buChar char="■"/>
              <a:tabLst>
                <a:tab pos="629602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kern="0" spc="-1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17p</a:t>
            </a:r>
            <a:endParaRPr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126" lvl="1" indent="-142399" defTabSz="685800">
              <a:buClr>
                <a:srgbClr val="000099"/>
              </a:buClr>
              <a:buSzPct val="119444"/>
              <a:buFont typeface="Arial"/>
              <a:buChar char="■"/>
              <a:tabLst>
                <a:tab pos="629602" algn="l"/>
              </a:tabLst>
            </a:pPr>
            <a:r>
              <a:rPr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t(4;14)</a:t>
            </a:r>
            <a:endParaRPr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126" lvl="1" indent="-142399" defTabSz="685800">
              <a:buClr>
                <a:srgbClr val="000099"/>
              </a:buClr>
              <a:buSzPct val="119444"/>
              <a:buFont typeface="Arial"/>
              <a:buChar char="■"/>
              <a:tabLst>
                <a:tab pos="629602" algn="l"/>
              </a:tabLst>
            </a:pPr>
            <a:r>
              <a:rPr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1q</a:t>
            </a:r>
            <a:r>
              <a:rPr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</a:t>
            </a:r>
            <a:r>
              <a:rPr lang="en-US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1q amp</a:t>
            </a:r>
            <a:endParaRPr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126" lvl="1" indent="-142399" defTabSz="685800">
              <a:buClr>
                <a:srgbClr val="000099"/>
              </a:buClr>
              <a:buSzPct val="119444"/>
              <a:buFont typeface="Arial"/>
              <a:buChar char="■"/>
              <a:tabLst>
                <a:tab pos="629602" algn="l"/>
              </a:tabLst>
            </a:pPr>
            <a:r>
              <a:rPr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t(14;16)</a:t>
            </a:r>
            <a:endParaRPr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126" lvl="1" indent="-142399" defTabSz="685800">
              <a:buClr>
                <a:srgbClr val="000099"/>
              </a:buClr>
              <a:buSzPct val="119444"/>
              <a:buFont typeface="Arial"/>
              <a:buChar char="■"/>
              <a:tabLst>
                <a:tab pos="629602" algn="l"/>
              </a:tabLst>
            </a:pPr>
            <a:r>
              <a:rPr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t(14;20)</a:t>
            </a:r>
            <a:endParaRPr lang="en-US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126" lvl="1" indent="-142399" defTabSz="685800">
              <a:buClr>
                <a:srgbClr val="000099"/>
              </a:buClr>
              <a:buSzPct val="119444"/>
              <a:buFont typeface="Arial"/>
              <a:buChar char="■"/>
              <a:tabLst>
                <a:tab pos="629602" algn="l"/>
              </a:tabLst>
            </a:pPr>
            <a:r>
              <a:rPr lang="en-US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1p del</a:t>
            </a:r>
          </a:p>
          <a:p>
            <a:pPr marL="629126" lvl="1" indent="-142399" defTabSz="685800">
              <a:buClr>
                <a:srgbClr val="000099"/>
              </a:buClr>
              <a:buSzPct val="119444"/>
              <a:buFont typeface="Arial"/>
              <a:buChar char="■"/>
              <a:tabLst>
                <a:tab pos="629602" algn="l"/>
              </a:tabLst>
            </a:pPr>
            <a:r>
              <a:rPr lang="en-US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p53 mutation</a:t>
            </a:r>
            <a:endParaRPr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1464" indent="-213836" defTabSz="685800">
              <a:spcBef>
                <a:spcPts val="1304"/>
              </a:spcBef>
              <a:buClr>
                <a:srgbClr val="000099"/>
              </a:buClr>
              <a:buSzPct val="119444"/>
              <a:buFont typeface="Arial"/>
              <a:buChar char="■"/>
              <a:tabLst>
                <a:tab pos="281464" algn="l"/>
                <a:tab pos="281940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sz="2000" kern="0" spc="-1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sz="20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GEP</a:t>
            </a:r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1464" indent="-213836" defTabSz="685800">
              <a:buClr>
                <a:srgbClr val="000099"/>
              </a:buClr>
              <a:buSzPct val="119444"/>
              <a:buFont typeface="Arial"/>
              <a:buChar char="■"/>
              <a:tabLst>
                <a:tab pos="281464" algn="l"/>
                <a:tab pos="281940" algn="l"/>
              </a:tabLst>
            </a:pPr>
            <a:r>
              <a:rPr sz="2000" kern="0" dirty="0">
                <a:solidFill>
                  <a:srgbClr val="021E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sz="2000" kern="0" spc="-15" dirty="0">
                <a:solidFill>
                  <a:srgbClr val="021E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dirty="0">
                <a:solidFill>
                  <a:srgbClr val="021E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  <a:r>
              <a:rPr sz="2000" kern="0" spc="-4" dirty="0">
                <a:solidFill>
                  <a:srgbClr val="021E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dirty="0">
                <a:solidFill>
                  <a:srgbClr val="021E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</a:t>
            </a:r>
            <a:r>
              <a:rPr sz="2000" kern="0" spc="-15" dirty="0">
                <a:solidFill>
                  <a:srgbClr val="021E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endParaRPr lang="en-US" sz="2000" kern="0" spc="-15" dirty="0">
              <a:solidFill>
                <a:srgbClr val="021EA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5319" y="2033419"/>
            <a:ext cx="3416688" cy="4284186"/>
          </a:xfrm>
          <a:prstGeom prst="rect">
            <a:avLst/>
          </a:prstGeom>
          <a:ln w="28574">
            <a:solidFill>
              <a:srgbClr val="021EAA"/>
            </a:solidFill>
          </a:ln>
        </p:spPr>
        <p:txBody>
          <a:bodyPr vert="horz" wrap="square" lIns="0" tIns="953" rIns="0" bIns="0" rtlCol="0">
            <a:spAutoFit/>
          </a:bodyPr>
          <a:lstStyle/>
          <a:p>
            <a:pPr defTabSz="685800">
              <a:spcBef>
                <a:spcPts val="8"/>
              </a:spcBef>
            </a:pP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8104" defTabSz="685800"/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2000" kern="0" spc="-1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r>
              <a:rPr sz="20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including:</a:t>
            </a:r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706" indent="-210979" defTabSz="685800">
              <a:spcBef>
                <a:spcPts val="210"/>
              </a:spcBef>
              <a:buClr>
                <a:srgbClr val="000099"/>
              </a:buClr>
              <a:buSzPct val="120000"/>
              <a:buFont typeface="Arial"/>
              <a:buChar char="■"/>
              <a:tabLst>
                <a:tab pos="697706" algn="l"/>
                <a:tab pos="698183" algn="l"/>
              </a:tabLst>
            </a:pPr>
            <a:r>
              <a:rPr sz="20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Trisomies</a:t>
            </a:r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706" indent="-210979" defTabSz="685800">
              <a:spcBef>
                <a:spcPts val="150"/>
              </a:spcBef>
              <a:buClr>
                <a:srgbClr val="000099"/>
              </a:buClr>
              <a:buSzPct val="120000"/>
              <a:buFont typeface="Arial"/>
              <a:buChar char="■"/>
              <a:tabLst>
                <a:tab pos="697706" algn="l"/>
                <a:tab pos="698183" algn="l"/>
              </a:tabLst>
            </a:pPr>
            <a:r>
              <a:rPr sz="20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t(11;14)</a:t>
            </a:r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706" indent="-210979" defTabSz="685800">
              <a:spcBef>
                <a:spcPts val="150"/>
              </a:spcBef>
              <a:buClr>
                <a:srgbClr val="000099"/>
              </a:buClr>
              <a:buSzPct val="120000"/>
              <a:buFont typeface="Arial"/>
              <a:buChar char="■"/>
              <a:tabLst>
                <a:tab pos="697706" algn="l"/>
                <a:tab pos="698183" algn="l"/>
              </a:tabLst>
            </a:pPr>
            <a:r>
              <a:rPr sz="20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t(6;14)</a:t>
            </a:r>
            <a:endParaRPr lang="en-US" sz="2000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706" indent="-210979" defTabSz="685800">
              <a:spcBef>
                <a:spcPts val="150"/>
              </a:spcBef>
              <a:buClr>
                <a:srgbClr val="000099"/>
              </a:buClr>
              <a:buSzPct val="120000"/>
              <a:buFont typeface="Arial"/>
              <a:buChar char="■"/>
              <a:tabLst>
                <a:tab pos="697706" algn="l"/>
                <a:tab pos="698183" algn="l"/>
              </a:tabLst>
            </a:pPr>
            <a:endParaRPr lang="en-US" sz="2000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6727" defTabSz="685800">
              <a:spcBef>
                <a:spcPts val="150"/>
              </a:spcBef>
              <a:buClr>
                <a:srgbClr val="000099"/>
              </a:buClr>
              <a:buSzPct val="120000"/>
              <a:tabLst>
                <a:tab pos="697706" algn="l"/>
                <a:tab pos="698183" algn="l"/>
              </a:tabLst>
            </a:pPr>
            <a:endParaRPr lang="en-US" sz="2000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6727" defTabSz="685800">
              <a:spcBef>
                <a:spcPts val="150"/>
              </a:spcBef>
              <a:buClr>
                <a:srgbClr val="000099"/>
              </a:buClr>
              <a:buSzPct val="120000"/>
              <a:tabLst>
                <a:tab pos="697706" algn="l"/>
                <a:tab pos="698183" algn="l"/>
              </a:tabLst>
            </a:pPr>
            <a:endParaRPr lang="en-US" sz="2000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706" indent="-210979" defTabSz="685800">
              <a:spcBef>
                <a:spcPts val="150"/>
              </a:spcBef>
              <a:buClr>
                <a:srgbClr val="000099"/>
              </a:buClr>
              <a:buSzPct val="120000"/>
              <a:buFont typeface="Arial"/>
              <a:buChar char="■"/>
              <a:tabLst>
                <a:tab pos="697706" algn="l"/>
                <a:tab pos="698183" algn="l"/>
              </a:tabLst>
            </a:pPr>
            <a:endParaRPr lang="en-US" sz="2000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706" indent="-210979" defTabSz="685800">
              <a:spcBef>
                <a:spcPts val="150"/>
              </a:spcBef>
              <a:buClr>
                <a:srgbClr val="000099"/>
              </a:buClr>
              <a:buSzPct val="120000"/>
              <a:buFont typeface="Arial"/>
              <a:buChar char="■"/>
              <a:tabLst>
                <a:tab pos="697706" algn="l"/>
                <a:tab pos="698183" algn="l"/>
              </a:tabLst>
            </a:pPr>
            <a:endParaRPr lang="en-US" sz="2000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706" indent="-210979" defTabSz="685800">
              <a:spcBef>
                <a:spcPts val="150"/>
              </a:spcBef>
              <a:buClr>
                <a:srgbClr val="000099"/>
              </a:buClr>
              <a:buSzPct val="120000"/>
              <a:buFont typeface="Arial"/>
              <a:buChar char="■"/>
              <a:tabLst>
                <a:tab pos="697706" algn="l"/>
                <a:tab pos="698183" algn="l"/>
              </a:tabLst>
            </a:pPr>
            <a:endParaRPr lang="en-US" sz="2000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706" indent="-210979" defTabSz="685800">
              <a:spcBef>
                <a:spcPts val="150"/>
              </a:spcBef>
              <a:buClr>
                <a:srgbClr val="000099"/>
              </a:buClr>
              <a:buSzPct val="120000"/>
              <a:buFont typeface="Arial"/>
              <a:buChar char="■"/>
              <a:tabLst>
                <a:tab pos="697706" algn="l"/>
                <a:tab pos="698183" algn="l"/>
              </a:tabLst>
            </a:pPr>
            <a:endParaRPr lang="en-US" sz="2000" kern="0" spc="-8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7706" indent="-210979" defTabSz="685800">
              <a:spcBef>
                <a:spcPts val="150"/>
              </a:spcBef>
              <a:buClr>
                <a:srgbClr val="000099"/>
              </a:buClr>
              <a:buSzPct val="120000"/>
              <a:buFont typeface="Arial"/>
              <a:buChar char="■"/>
              <a:tabLst>
                <a:tab pos="697706" algn="l"/>
                <a:tab pos="698183" algn="l"/>
              </a:tabLst>
            </a:pPr>
            <a:endParaRPr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8805" y="1655485"/>
            <a:ext cx="136791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</a:t>
            </a:r>
            <a:r>
              <a:rPr b="1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endParaRPr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7279" y="1655485"/>
            <a:ext cx="197199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Standard-</a:t>
            </a:r>
            <a:r>
              <a:rPr b="1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endParaRPr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938098B-6F69-510C-4E32-59BE87AB3D09}"/>
              </a:ext>
            </a:extLst>
          </p:cNvPr>
          <p:cNvSpPr txBox="1"/>
          <p:nvPr/>
        </p:nvSpPr>
        <p:spPr>
          <a:xfrm>
            <a:off x="822962" y="6536659"/>
            <a:ext cx="4725829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234"/>
              </a:lnSpc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1200" kern="0" spc="28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//last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2023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Dingli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2017;92(4):578-</a:t>
            </a:r>
            <a:r>
              <a:rPr sz="12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9" y="1292356"/>
            <a:ext cx="4095750" cy="4918975"/>
          </a:xfrm>
          <a:prstGeom prst="rect">
            <a:avLst/>
          </a:prstGeom>
        </p:spPr>
        <p:txBody>
          <a:bodyPr vert="horz" wrap="square" lIns="0" tIns="103823" rIns="0" bIns="0" rtlCol="0">
            <a:spAutoFit/>
          </a:bodyPr>
          <a:lstStyle/>
          <a:p>
            <a:pPr marL="222409" indent="-213360" defTabSz="685800">
              <a:spcBef>
                <a:spcPts val="818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 CD38 </a:t>
            </a:r>
            <a:r>
              <a:rPr lang="en-US"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moAB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daratumumab or </a:t>
            </a:r>
            <a:r>
              <a:rPr lang="en-US"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isatuximab</a:t>
            </a:r>
            <a:endParaRPr lang="en-US"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818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KRd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2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carfilzomib,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lenalidomide,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29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KPd,</a:t>
            </a:r>
            <a:r>
              <a:rPr sz="12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carfilzomib,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pomalidomide,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10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PI-Cd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2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Bortezomib or carfilzomib, plus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cyclophosphamide,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85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IRd,</a:t>
            </a:r>
            <a:r>
              <a:rPr sz="1200" kern="0" spc="-1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ixazomib,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lenalidomide,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10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ICd,</a:t>
            </a:r>
            <a:r>
              <a:rPr sz="1200" kern="0" spc="-1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ixazomib,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cyclophosphamide,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85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lang="en-US" sz="1200" kern="0" spc="-8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EPd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elotuzumab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pomalidomide, 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85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 plus Pd, </a:t>
            </a:r>
            <a:r>
              <a:rPr lang="en-US" sz="12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Bortezomib or carfilzomib plus</a:t>
            </a:r>
            <a:r>
              <a:rPr sz="1200" kern="0" spc="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pomalidomide,</a:t>
            </a:r>
            <a:r>
              <a:rPr sz="1200" kern="0" spc="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10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PVd,</a:t>
            </a:r>
            <a:r>
              <a:rPr sz="1200" kern="0" spc="-1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pomalidomide,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bortezomib,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85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daratumumab,</a:t>
            </a:r>
            <a:r>
              <a:rPr lang="en-US"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lenalidomide,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dexamethasone</a:t>
            </a:r>
            <a:endParaRPr lang="en-US"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10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DVd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2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daratumumab,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bortezomib,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85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2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daratumumab,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pomalidomide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dexamethasone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1110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Isa-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Pd,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Isatuximab,</a:t>
            </a:r>
            <a:r>
              <a:rPr sz="1200" kern="0" spc="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pomalidomide,</a:t>
            </a:r>
            <a:r>
              <a:rPr sz="1200" kern="0" spc="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dexamethasone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2409" indent="-213360" defTabSz="685800">
              <a:spcBef>
                <a:spcPts val="1110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Isa-</a:t>
            </a:r>
            <a:r>
              <a:rPr lang="en-US" sz="1200" kern="0" spc="-8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Isatuximab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200" kern="0" spc="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carfilzomib,</a:t>
            </a:r>
            <a:r>
              <a:rPr lang="en-US" sz="1200" kern="0" spc="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dexamethasone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428" y="728740"/>
            <a:ext cx="7935686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dirty="0"/>
              <a:t>Abbreviations</a:t>
            </a:r>
            <a:r>
              <a:rPr sz="2400" spc="-19" dirty="0"/>
              <a:t> </a:t>
            </a:r>
            <a:r>
              <a:rPr sz="2400" dirty="0"/>
              <a:t>for</a:t>
            </a:r>
            <a:r>
              <a:rPr sz="2400" spc="-11" dirty="0"/>
              <a:t> </a:t>
            </a:r>
            <a:r>
              <a:rPr sz="2400" dirty="0"/>
              <a:t>Major</a:t>
            </a:r>
            <a:r>
              <a:rPr sz="2400" spc="-8" dirty="0"/>
              <a:t> </a:t>
            </a:r>
            <a:r>
              <a:rPr lang="en-US" sz="2400" spc="-8" dirty="0"/>
              <a:t>Drug Classes and </a:t>
            </a:r>
            <a:r>
              <a:rPr sz="2400" spc="-8" dirty="0"/>
              <a:t>Regimens</a:t>
            </a:r>
            <a:endParaRPr sz="2400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6C0B572-153D-7171-E44A-B8724A8007A4}"/>
              </a:ext>
            </a:extLst>
          </p:cNvPr>
          <p:cNvSpPr txBox="1"/>
          <p:nvPr/>
        </p:nvSpPr>
        <p:spPr>
          <a:xfrm>
            <a:off x="741530" y="6395997"/>
            <a:ext cx="4725829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234"/>
              </a:lnSpc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1200" kern="0" spc="28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//last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2023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Dingli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2017;92(4):578-</a:t>
            </a:r>
            <a:r>
              <a:rPr sz="12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7803" y="3164965"/>
            <a:ext cx="4901707" cy="39177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2409" indent="-213360" defTabSz="685800">
              <a:spcBef>
                <a:spcPts val="75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</a:t>
            </a:r>
            <a:r>
              <a:rPr sz="1200" kern="0" spc="-15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https://onlinelibrary.wiley.com/doi/abs/10.1002/ajh.26590</a:t>
            </a:r>
            <a:endParaRPr lang="en-US" sz="1200" u="sng" kern="0" spc="-8" dirty="0">
              <a:solidFill>
                <a:srgbClr val="CCCCFF"/>
              </a:solidFill>
              <a:uFill>
                <a:solidFill>
                  <a:srgbClr val="D6D7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409" indent="-213360" defTabSz="685800">
              <a:spcBef>
                <a:spcPts val="75"/>
              </a:spcBef>
              <a:buSzPct val="118750"/>
              <a:buFontTx/>
              <a:buChar char="•"/>
              <a:tabLst>
                <a:tab pos="222409" algn="l"/>
                <a:tab pos="222885" algn="l"/>
              </a:tabLst>
            </a:pP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6662" y="1390652"/>
            <a:ext cx="6916677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18160">
              <a:spcBef>
                <a:spcPts val="75"/>
              </a:spcBef>
            </a:pPr>
            <a:r>
              <a:rPr sz="2400" dirty="0"/>
              <a:t>Dosing</a:t>
            </a:r>
            <a:r>
              <a:rPr sz="2400" spc="-15" dirty="0"/>
              <a:t> </a:t>
            </a:r>
            <a:r>
              <a:rPr sz="2400" dirty="0"/>
              <a:t>for</a:t>
            </a:r>
            <a:r>
              <a:rPr sz="2400" spc="-8" dirty="0"/>
              <a:t> </a:t>
            </a:r>
            <a:r>
              <a:rPr sz="2400" dirty="0"/>
              <a:t>Major</a:t>
            </a:r>
            <a:r>
              <a:rPr sz="2400" spc="-4" dirty="0"/>
              <a:t> </a:t>
            </a:r>
            <a:r>
              <a:rPr sz="2400" spc="-8" dirty="0"/>
              <a:t>Regimens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10389" y="5807631"/>
            <a:ext cx="473106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sz="1200" kern="0" spc="28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//last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2023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Rajkumar </a:t>
            </a:r>
            <a:r>
              <a:rPr sz="1200" kern="0" spc="-3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SV.</a:t>
            </a:r>
            <a:r>
              <a:rPr sz="1200" kern="0" spc="-4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J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Hematol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2020;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95:548-</a:t>
            </a:r>
            <a:r>
              <a:rPr sz="12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567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8">
            <a:extLst>
              <a:ext uri="{FF2B5EF4-FFF2-40B4-BE49-F238E27FC236}">
                <a16:creationId xmlns:a16="http://schemas.microsoft.com/office/drawing/2014/main" id="{DBEC006F-97EA-5091-DB90-044D0960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618" y="4139965"/>
            <a:ext cx="1999767" cy="1280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Anti-38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moAB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PI-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Anti-38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moAB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Pd</a:t>
            </a:r>
          </a:p>
        </p:txBody>
      </p:sp>
      <p:sp>
        <p:nvSpPr>
          <p:cNvPr id="50179" name="Line 12">
            <a:extLst>
              <a:ext uri="{FF2B5EF4-FFF2-40B4-BE49-F238E27FC236}">
                <a16:creationId xmlns:a16="http://schemas.microsoft.com/office/drawing/2014/main" id="{EF086D5F-B7B1-CF19-76D9-19F8055FB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8325" y="2767421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0180" name="Text Box 18">
            <a:extLst>
              <a:ext uri="{FF2B5EF4-FFF2-40B4-BE49-F238E27FC236}">
                <a16:creationId xmlns:a16="http://schemas.microsoft.com/office/drawing/2014/main" id="{2C0C684B-38F2-1FB8-0B41-E40BF754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50" y="4139965"/>
            <a:ext cx="1974565" cy="1280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DRd</a:t>
            </a:r>
          </a:p>
        </p:txBody>
      </p:sp>
      <p:sp>
        <p:nvSpPr>
          <p:cNvPr id="50181" name="Line 12">
            <a:extLst>
              <a:ext uri="{FF2B5EF4-FFF2-40B4-BE49-F238E27FC236}">
                <a16:creationId xmlns:a16="http://schemas.microsoft.com/office/drawing/2014/main" id="{CBD00A33-E7D1-CD43-B0DF-E7BF4E081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0331" y="2545325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7B406DB5-AFC0-CFF3-9F15-C1D5CDBCC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91" y="2012156"/>
            <a:ext cx="424746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Refractory to Lenalidomide*</a:t>
            </a:r>
          </a:p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 b="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3" name="Text Box 29">
            <a:extLst>
              <a:ext uri="{FF2B5EF4-FFF2-40B4-BE49-F238E27FC236}">
                <a16:creationId xmlns:a16="http://schemas.microsoft.com/office/drawing/2014/main" id="{7C5E806A-D766-271C-E066-2CA232EB6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835" y="2019301"/>
            <a:ext cx="4247461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Refractory to Lenalidomide*</a:t>
            </a:r>
            <a:endParaRPr lang="en-US" altLang="en-US" sz="18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4" name="Text Box 14">
            <a:extLst>
              <a:ext uri="{FF2B5EF4-FFF2-40B4-BE49-F238E27FC236}">
                <a16:creationId xmlns:a16="http://schemas.microsoft.com/office/drawing/2014/main" id="{7C378139-5F8A-5A5A-1211-A4E4EB3D4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54" y="5623477"/>
            <a:ext cx="75294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*Consider salvage ASCT in patients eligible for ASCT who have not had transplant before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PI, proteasome inhibitor; Preferred PI is bortezomib or carfilzomib</a:t>
            </a: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moAB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monoclonal antibody: daratumumab or </a:t>
            </a:r>
            <a:r>
              <a:rPr lang="en-US" altLang="en-US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isatuximab</a:t>
            </a: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6" name="Text Box 18">
            <a:extLst>
              <a:ext uri="{FF2B5EF4-FFF2-40B4-BE49-F238E27FC236}">
                <a16:creationId xmlns:a16="http://schemas.microsoft.com/office/drawing/2014/main" id="{A6D0EC0B-9623-4401-3E66-3558DE94F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421" y="4139965"/>
            <a:ext cx="2073522" cy="1280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 plus Rd</a:t>
            </a:r>
          </a:p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600" baseline="600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7" name="Text Box 18">
            <a:extLst>
              <a:ext uri="{FF2B5EF4-FFF2-40B4-BE49-F238E27FC236}">
                <a16:creationId xmlns:a16="http://schemas.microsoft.com/office/drawing/2014/main" id="{86D4A4FA-A27F-785E-1E81-3A2DE9380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296" y="4067623"/>
            <a:ext cx="2073525" cy="1280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 plus Cd or </a:t>
            </a:r>
          </a:p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 plus Pd</a:t>
            </a:r>
          </a:p>
        </p:txBody>
      </p:sp>
      <p:sp>
        <p:nvSpPr>
          <p:cNvPr id="50188" name="Text Box 6">
            <a:extLst>
              <a:ext uri="{FF2B5EF4-FFF2-40B4-BE49-F238E27FC236}">
                <a16:creationId xmlns:a16="http://schemas.microsoft.com/office/drawing/2014/main" id="{132444F3-8F26-599A-6835-629C0706F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50" y="2775822"/>
            <a:ext cx="1974571" cy="102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refractory to Anti CD-38 monoclonal antibody</a:t>
            </a:r>
          </a:p>
        </p:txBody>
      </p:sp>
      <p:sp>
        <p:nvSpPr>
          <p:cNvPr id="50189" name="Text Box 6">
            <a:extLst>
              <a:ext uri="{FF2B5EF4-FFF2-40B4-BE49-F238E27FC236}">
                <a16:creationId xmlns:a16="http://schemas.microsoft.com/office/drawing/2014/main" id="{7D400E72-763F-760D-7E39-C56E5F452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427" y="2775821"/>
            <a:ext cx="2073525" cy="10201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Refractory to or relapse while on  Anti CD-38 monoclonal antibody</a:t>
            </a:r>
          </a:p>
        </p:txBody>
      </p:sp>
      <p:sp>
        <p:nvSpPr>
          <p:cNvPr id="50192" name="Line 12">
            <a:extLst>
              <a:ext uri="{FF2B5EF4-FFF2-40B4-BE49-F238E27FC236}">
                <a16:creationId xmlns:a16="http://schemas.microsoft.com/office/drawing/2014/main" id="{C206B411-49F6-13AC-05FA-02491B978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072" y="2545325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0193" name="Line 12">
            <a:extLst>
              <a:ext uri="{FF2B5EF4-FFF2-40B4-BE49-F238E27FC236}">
                <a16:creationId xmlns:a16="http://schemas.microsoft.com/office/drawing/2014/main" id="{4730239A-1C89-66EE-03CA-E074A71A3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7623" y="2545325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0194" name="Line 12">
            <a:extLst>
              <a:ext uri="{FF2B5EF4-FFF2-40B4-BE49-F238E27FC236}">
                <a16:creationId xmlns:a16="http://schemas.microsoft.com/office/drawing/2014/main" id="{44CB046F-FFEA-DA12-8767-EAB74745C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0859" y="2545325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0195" name="Line 12">
            <a:extLst>
              <a:ext uri="{FF2B5EF4-FFF2-40B4-BE49-F238E27FC236}">
                <a16:creationId xmlns:a16="http://schemas.microsoft.com/office/drawing/2014/main" id="{1FA33337-5A90-8FC6-6A8F-294B3EAC8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0331" y="3882243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0196" name="Line 12">
            <a:extLst>
              <a:ext uri="{FF2B5EF4-FFF2-40B4-BE49-F238E27FC236}">
                <a16:creationId xmlns:a16="http://schemas.microsoft.com/office/drawing/2014/main" id="{84E01567-FE9F-03BB-9D7E-B4EB4ED0A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072" y="3882243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0197" name="Line 12">
            <a:extLst>
              <a:ext uri="{FF2B5EF4-FFF2-40B4-BE49-F238E27FC236}">
                <a16:creationId xmlns:a16="http://schemas.microsoft.com/office/drawing/2014/main" id="{FE4D09D3-86C1-E45F-3E8C-08A4CA9E9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7623" y="3882243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0198" name="Line 12">
            <a:extLst>
              <a:ext uri="{FF2B5EF4-FFF2-40B4-BE49-F238E27FC236}">
                <a16:creationId xmlns:a16="http://schemas.microsoft.com/office/drawing/2014/main" id="{75567F9C-56B3-DADE-0BD5-4845CA09A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8518" y="3882243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" name="object 22">
            <a:extLst>
              <a:ext uri="{FF2B5EF4-FFF2-40B4-BE49-F238E27FC236}">
                <a16:creationId xmlns:a16="http://schemas.microsoft.com/office/drawing/2014/main" id="{169A9000-6DBB-A456-15C5-AEA36652E549}"/>
              </a:ext>
            </a:extLst>
          </p:cNvPr>
          <p:cNvSpPr txBox="1">
            <a:spLocks/>
          </p:cNvSpPr>
          <p:nvPr/>
        </p:nvSpPr>
        <p:spPr>
          <a:xfrm>
            <a:off x="3572113" y="962432"/>
            <a:ext cx="1999774" cy="722634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9080" marR="3810" indent="-250031">
              <a:lnSpc>
                <a:spcPts val="2550"/>
              </a:lnSpc>
              <a:spcBef>
                <a:spcPts val="435"/>
              </a:spcBef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First</a:t>
            </a:r>
            <a:r>
              <a:rPr lang="en-US" sz="2400" b="1" spc="-4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spc="-8" dirty="0">
                <a:solidFill>
                  <a:schemeClr val="tx1"/>
                </a:solidFill>
                <a:latin typeface="+mn-lt"/>
              </a:rPr>
              <a:t>Relapse Off-</a:t>
            </a:r>
            <a:r>
              <a:rPr lang="en-US" sz="2400" b="1" spc="-15" dirty="0">
                <a:solidFill>
                  <a:schemeClr val="tx1"/>
                </a:solidFill>
                <a:latin typeface="+mn-lt"/>
              </a:rPr>
              <a:t>Study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66D7BDD-E3F7-1C1B-0098-27583A389809}"/>
              </a:ext>
            </a:extLst>
          </p:cNvPr>
          <p:cNvSpPr txBox="1"/>
          <p:nvPr/>
        </p:nvSpPr>
        <p:spPr>
          <a:xfrm>
            <a:off x="752819" y="6528680"/>
            <a:ext cx="4725829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234"/>
              </a:lnSpc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1200" kern="0" spc="28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//last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2023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Dingli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2017;92(4):578-</a:t>
            </a:r>
            <a:r>
              <a:rPr sz="12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69C2953-0E5C-1BF7-58F6-0C5B30307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619" y="2771781"/>
            <a:ext cx="1974571" cy="102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refractory to Anti CD-38 monoclonal antibody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02A3EBB-E17B-3E40-32EB-0EF70135A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296" y="2771780"/>
            <a:ext cx="2073525" cy="10201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7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Refractory to or relapse while on  Anti CD-38 monoclonal antibody</a:t>
            </a:r>
          </a:p>
        </p:txBody>
      </p:sp>
    </p:spTree>
    <p:extLst>
      <p:ext uri="{BB962C8B-B14F-4D97-AF65-F5344CB8AC3E}">
        <p14:creationId xmlns:p14="http://schemas.microsoft.com/office/powerpoint/2010/main" val="359764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7352703" y="3364017"/>
            <a:ext cx="78104" cy="457200"/>
            <a:chOff x="7966444" y="3562350"/>
            <a:chExt cx="104139" cy="609600"/>
          </a:xfrm>
        </p:grpSpPr>
        <p:sp>
          <p:nvSpPr>
            <p:cNvPr id="6" name="object 6"/>
            <p:cNvSpPr/>
            <p:nvPr/>
          </p:nvSpPr>
          <p:spPr>
            <a:xfrm>
              <a:off x="8018461" y="3562350"/>
              <a:ext cx="0" cy="582930"/>
            </a:xfrm>
            <a:custGeom>
              <a:avLst/>
              <a:gdLst/>
              <a:ahLst/>
              <a:cxnLst/>
              <a:rect l="l" t="t" r="r" b="b"/>
              <a:pathLst>
                <a:path h="582929">
                  <a:moveTo>
                    <a:pt x="0" y="0"/>
                  </a:moveTo>
                  <a:lnTo>
                    <a:pt x="0" y="582642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6444" y="4071544"/>
              <a:ext cx="104034" cy="1004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327340" y="3364018"/>
            <a:ext cx="78104" cy="457200"/>
            <a:chOff x="5680445" y="3562350"/>
            <a:chExt cx="104139" cy="609600"/>
          </a:xfrm>
        </p:grpSpPr>
        <p:sp>
          <p:nvSpPr>
            <p:cNvPr id="9" name="object 9"/>
            <p:cNvSpPr/>
            <p:nvPr/>
          </p:nvSpPr>
          <p:spPr>
            <a:xfrm>
              <a:off x="5732462" y="3562350"/>
              <a:ext cx="0" cy="582930"/>
            </a:xfrm>
            <a:custGeom>
              <a:avLst/>
              <a:gdLst/>
              <a:ahLst/>
              <a:cxnLst/>
              <a:rect l="l" t="t" r="r" b="b"/>
              <a:pathLst>
                <a:path h="582929">
                  <a:moveTo>
                    <a:pt x="0" y="0"/>
                  </a:moveTo>
                  <a:lnTo>
                    <a:pt x="0" y="582642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445" y="4071544"/>
              <a:ext cx="104033" cy="1004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2896" y="817871"/>
            <a:ext cx="8952082" cy="242373"/>
          </a:xfrm>
          <a:prstGeom prst="rect">
            <a:avLst/>
          </a:prstGeom>
          <a:noFill/>
          <a:ln w="9524">
            <a:solidFill>
              <a:srgbClr val="000000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378619" algn="ctr">
              <a:spcBef>
                <a:spcPts val="269"/>
              </a:spcBef>
            </a:pPr>
            <a:r>
              <a:rPr sz="135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1350" b="1" spc="-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50" b="1" dirty="0">
                <a:latin typeface="Calibri" panose="020F0502020204030204" pitchFamily="34" charset="0"/>
                <a:cs typeface="Calibri" panose="020F0502020204030204" pitchFamily="34" charset="0"/>
              </a:rPr>
              <a:t>Plasma</a:t>
            </a:r>
            <a:r>
              <a:rPr sz="1350" b="1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50" b="1" dirty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1350" b="1" spc="-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50" b="1" dirty="0">
                <a:latin typeface="Calibri" panose="020F0502020204030204" pitchFamily="34" charset="0"/>
                <a:cs typeface="Calibri" panose="020F0502020204030204" pitchFamily="34" charset="0"/>
              </a:rPr>
              <a:t>Leukemia</a:t>
            </a:r>
            <a:r>
              <a:rPr sz="1350" b="1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50" b="1" dirty="0">
                <a:latin typeface="Calibri" panose="020F0502020204030204" pitchFamily="34" charset="0"/>
                <a:cs typeface="Calibri" panose="020F0502020204030204" pitchFamily="34" charset="0"/>
              </a:rPr>
              <a:t>(PCL)</a:t>
            </a:r>
            <a:r>
              <a:rPr sz="1350" b="1" spc="-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5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350" b="1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50" b="1" dirty="0"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sz="1350" b="1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50" b="1" dirty="0">
                <a:latin typeface="Calibri" panose="020F0502020204030204" pitchFamily="34" charset="0"/>
                <a:cs typeface="Calibri" panose="020F0502020204030204" pitchFamily="34" charset="0"/>
              </a:rPr>
              <a:t>extramedullary</a:t>
            </a:r>
            <a:r>
              <a:rPr sz="1350" b="1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50" b="1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1350" b="1" spc="36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50" b="1" spc="-8" dirty="0">
                <a:latin typeface="Calibri" panose="020F0502020204030204" pitchFamily="34" charset="0"/>
                <a:cs typeface="Calibri" panose="020F0502020204030204" pitchFamily="34" charset="0"/>
              </a:rPr>
              <a:t>(EMD)</a:t>
            </a:r>
            <a:endParaRPr sz="13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32543" y="502078"/>
            <a:ext cx="4357511" cy="2917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810578" marR="3810" indent="-801529" algn="ctr">
              <a:lnSpc>
                <a:spcPts val="1875"/>
              </a:lnSpc>
              <a:spcBef>
                <a:spcPts val="375"/>
              </a:spcBef>
            </a:pPr>
            <a:r>
              <a:rPr sz="1800" dirty="0"/>
              <a:t>Second</a:t>
            </a:r>
            <a:r>
              <a:rPr sz="1800" spc="-8" dirty="0"/>
              <a:t> </a:t>
            </a:r>
            <a:r>
              <a:rPr sz="1800" dirty="0"/>
              <a:t>or</a:t>
            </a:r>
            <a:r>
              <a:rPr sz="1800" spc="-8" dirty="0"/>
              <a:t> </a:t>
            </a:r>
            <a:r>
              <a:rPr sz="1800" dirty="0"/>
              <a:t>later</a:t>
            </a:r>
            <a:r>
              <a:rPr sz="1800" spc="-8" dirty="0"/>
              <a:t> Relapse</a:t>
            </a:r>
            <a:r>
              <a:rPr lang="en-US" sz="1800" spc="-8" dirty="0"/>
              <a:t> </a:t>
            </a:r>
            <a:endParaRPr sz="1800" dirty="0"/>
          </a:p>
        </p:txBody>
      </p:sp>
      <p:sp>
        <p:nvSpPr>
          <p:cNvPr id="15" name="object 15"/>
          <p:cNvSpPr txBox="1"/>
          <p:nvPr/>
        </p:nvSpPr>
        <p:spPr>
          <a:xfrm>
            <a:off x="6098260" y="3986212"/>
            <a:ext cx="2831245" cy="1336713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86678" marR="77153" algn="ctr">
              <a:lnSpc>
                <a:spcPct val="101200"/>
              </a:lnSpc>
              <a:spcBef>
                <a:spcPts val="93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Anti BCMA CAR-T or Bispecific</a:t>
            </a:r>
          </a:p>
          <a:p>
            <a:pPr marL="86678" marR="77153" algn="ctr">
              <a:lnSpc>
                <a:spcPct val="101200"/>
              </a:lnSpc>
              <a:spcBef>
                <a:spcPts val="93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78" marR="77153" algn="ctr">
              <a:lnSpc>
                <a:spcPct val="101200"/>
              </a:lnSpc>
              <a:spcBef>
                <a:spcPts val="93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Venetoclax</a:t>
            </a:r>
            <a:r>
              <a:rPr lang="en-US"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-based therapy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if t(11;14)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7963" y="5997235"/>
            <a:ext cx="6147911" cy="293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>
              <a:lnSpc>
                <a:spcPts val="1050"/>
              </a:lnSpc>
              <a:spcBef>
                <a:spcPts val="135"/>
              </a:spcBef>
            </a:pP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*Auto</a:t>
            </a:r>
            <a:r>
              <a:rPr sz="9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is an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option,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9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candidate and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feasible;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**If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sz="9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be refractory to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Daratumumab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9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sz="900" spc="-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agent,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  <a:t>elotuzumab</a:t>
            </a:r>
            <a:r>
              <a:rPr sz="9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8" dirty="0">
                <a:latin typeface="Calibri" panose="020F0502020204030204" pitchFamily="34" charset="0"/>
                <a:cs typeface="Calibri" panose="020F0502020204030204" pitchFamily="34" charset="0"/>
              </a:rPr>
              <a:t>instead</a:t>
            </a:r>
            <a:endParaRPr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8747" y="3995678"/>
            <a:ext cx="2831245" cy="1336713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354806" marR="345281" indent="-476" algn="ctr">
              <a:lnSpc>
                <a:spcPct val="101200"/>
              </a:lnSpc>
              <a:spcBef>
                <a:spcPts val="930"/>
              </a:spcBef>
            </a:pPr>
            <a:r>
              <a:rPr lang="en-US" sz="1600" b="1" spc="-8" dirty="0" err="1">
                <a:latin typeface="Calibri" panose="020F0502020204030204" pitchFamily="34" charset="0"/>
                <a:cs typeface="Calibri" panose="020F0502020204030204" pitchFamily="34" charset="0"/>
              </a:rPr>
              <a:t>PCd</a:t>
            </a:r>
            <a:endParaRPr lang="en-US" sz="1600" b="1" spc="-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806" marR="345281" indent="-476" algn="ctr">
              <a:lnSpc>
                <a:spcPct val="101200"/>
              </a:lnSpc>
              <a:spcBef>
                <a:spcPts val="930"/>
              </a:spcBef>
            </a:pPr>
            <a:r>
              <a:rPr lang="en-US"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pc="-8" dirty="0" err="1">
                <a:latin typeface="Calibri" panose="020F0502020204030204" pitchFamily="34" charset="0"/>
                <a:cs typeface="Calibri" panose="020F0502020204030204" pitchFamily="34" charset="0"/>
              </a:rPr>
              <a:t>EPd</a:t>
            </a:r>
            <a:endParaRPr lang="en-US" sz="1600" b="1" spc="-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806" marR="345281" indent="-476" algn="ctr">
              <a:lnSpc>
                <a:spcPct val="101200"/>
              </a:lnSpc>
              <a:spcBef>
                <a:spcPts val="930"/>
              </a:spcBef>
            </a:pPr>
            <a:r>
              <a:rPr lang="en-US"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Venetoclax-based therapy if t(11;14)</a:t>
            </a:r>
            <a:endParaRPr lang="en-US" sz="1600" b="1" spc="-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05580" y="1789710"/>
            <a:ext cx="2831246" cy="1334980"/>
          </a:xfrm>
          <a:prstGeom prst="rect">
            <a:avLst/>
          </a:prstGeom>
          <a:noFill/>
          <a:ln w="9524">
            <a:solidFill>
              <a:srgbClr val="000000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68580">
              <a:spcBef>
                <a:spcPts val="269"/>
              </a:spcBef>
            </a:pP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Triple</a:t>
            </a:r>
            <a:r>
              <a:rPr sz="1600" b="1" spc="-8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pc="-86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Refractory</a:t>
            </a:r>
            <a:r>
              <a:rPr lang="en-US"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, Type 2</a:t>
            </a:r>
            <a:r>
              <a:rPr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1600" b="1" spc="-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>
              <a:spcBef>
                <a:spcPts val="269"/>
              </a:spcBef>
            </a:pPr>
            <a:r>
              <a:rPr lang="en-US"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Refractory to: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8130" marR="158591" indent="-209550">
              <a:spcBef>
                <a:spcPts val="23"/>
              </a:spcBef>
              <a:buFont typeface="Arial"/>
              <a:buChar char="•"/>
              <a:tabLst>
                <a:tab pos="282416" algn="l"/>
                <a:tab pos="282893" algn="l"/>
              </a:tabLst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Bortezomib</a:t>
            </a:r>
            <a:r>
              <a:rPr sz="1600" spc="-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 Carfilzomib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416" indent="-213836">
              <a:buFont typeface="Arial"/>
              <a:buChar char="•"/>
              <a:tabLst>
                <a:tab pos="282416" algn="l"/>
                <a:tab pos="282893" algn="l"/>
              </a:tabLst>
            </a:pPr>
            <a:r>
              <a:rPr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Lenalidomide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416" indent="-213836">
              <a:spcBef>
                <a:spcPts val="15"/>
              </a:spcBef>
              <a:buFont typeface="Arial"/>
              <a:buChar char="•"/>
              <a:tabLst>
                <a:tab pos="282416" algn="l"/>
                <a:tab pos="282893" algn="l"/>
              </a:tabLst>
            </a:pPr>
            <a:r>
              <a:rPr lang="en-US"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Anti CD38 </a:t>
            </a:r>
            <a:r>
              <a:rPr lang="en-US" sz="1600" spc="-8" dirty="0" err="1">
                <a:latin typeface="Calibri" panose="020F0502020204030204" pitchFamily="34" charset="0"/>
                <a:cs typeface="Calibri" panose="020F0502020204030204" pitchFamily="34" charset="0"/>
              </a:rPr>
              <a:t>moAB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74991" y="1789710"/>
            <a:ext cx="2854514" cy="1334980"/>
          </a:xfrm>
          <a:prstGeom prst="rect">
            <a:avLst/>
          </a:prstGeom>
          <a:noFill/>
          <a:ln w="9524">
            <a:solidFill>
              <a:srgbClr val="000000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68580">
              <a:spcBef>
                <a:spcPts val="269"/>
              </a:spcBef>
            </a:pP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Triple</a:t>
            </a:r>
            <a:r>
              <a:rPr sz="1600" b="1" spc="-8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pc="-86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Refractory</a:t>
            </a:r>
            <a:r>
              <a:rPr lang="en-US"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, Type 3</a:t>
            </a:r>
            <a:r>
              <a:rPr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1600" b="1" spc="-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>
              <a:spcBef>
                <a:spcPts val="269"/>
              </a:spcBef>
            </a:pPr>
            <a:r>
              <a:rPr lang="en-US"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Refractory to: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8130" marR="159544" indent="-209550">
              <a:spcBef>
                <a:spcPts val="23"/>
              </a:spcBef>
              <a:buFont typeface="Arial"/>
              <a:buChar char="•"/>
              <a:tabLst>
                <a:tab pos="282416" algn="l"/>
                <a:tab pos="282893" algn="l"/>
              </a:tabLst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Bortezomib</a:t>
            </a:r>
            <a:r>
              <a:rPr sz="1600" spc="-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&amp; Carfilzomib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416" indent="-213836">
              <a:buFont typeface="Arial"/>
              <a:buChar char="•"/>
              <a:tabLst>
                <a:tab pos="282416" algn="l"/>
                <a:tab pos="282893" algn="l"/>
              </a:tabLst>
            </a:pPr>
            <a:r>
              <a:rPr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Lenalidomid</a:t>
            </a:r>
            <a:r>
              <a:rPr lang="en-US"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e &amp; P</a:t>
            </a:r>
            <a:r>
              <a:rPr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omalidomide</a:t>
            </a:r>
            <a:endParaRPr lang="en-US" sz="1600" spc="-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416" indent="-213836">
              <a:spcBef>
                <a:spcPts val="15"/>
              </a:spcBef>
              <a:buFont typeface="Arial"/>
              <a:buChar char="•"/>
              <a:tabLst>
                <a:tab pos="282416" algn="l"/>
                <a:tab pos="282893" algn="l"/>
              </a:tabLst>
            </a:pPr>
            <a:r>
              <a:rPr lang="en-US"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Anti CD38 </a:t>
            </a:r>
            <a:r>
              <a:rPr lang="en-US" sz="1600" spc="-8" dirty="0" err="1">
                <a:latin typeface="Calibri" panose="020F0502020204030204" pitchFamily="34" charset="0"/>
                <a:cs typeface="Calibri" panose="020F0502020204030204" pitchFamily="34" charset="0"/>
              </a:rPr>
              <a:t>moAB</a:t>
            </a:r>
            <a:endParaRPr lang="en-US" sz="1600" spc="-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object 8">
            <a:extLst>
              <a:ext uri="{FF2B5EF4-FFF2-40B4-BE49-F238E27FC236}">
                <a16:creationId xmlns:a16="http://schemas.microsoft.com/office/drawing/2014/main" id="{69FEEF10-73D2-79F9-B27A-D511778B5446}"/>
              </a:ext>
            </a:extLst>
          </p:cNvPr>
          <p:cNvGrpSpPr/>
          <p:nvPr/>
        </p:nvGrpSpPr>
        <p:grpSpPr>
          <a:xfrm>
            <a:off x="1380001" y="3364019"/>
            <a:ext cx="78104" cy="457200"/>
            <a:chOff x="5680445" y="3562350"/>
            <a:chExt cx="104139" cy="609600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FDD033A0-A589-F861-5C0B-5309DBB00C92}"/>
                </a:ext>
              </a:extLst>
            </p:cNvPr>
            <p:cNvSpPr/>
            <p:nvPr/>
          </p:nvSpPr>
          <p:spPr>
            <a:xfrm>
              <a:off x="5732462" y="3562350"/>
              <a:ext cx="0" cy="582930"/>
            </a:xfrm>
            <a:custGeom>
              <a:avLst/>
              <a:gdLst/>
              <a:ahLst/>
              <a:cxnLst/>
              <a:rect l="l" t="t" r="r" b="b"/>
              <a:pathLst>
                <a:path h="582929">
                  <a:moveTo>
                    <a:pt x="0" y="0"/>
                  </a:moveTo>
                  <a:lnTo>
                    <a:pt x="0" y="582642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8" name="object 10">
              <a:extLst>
                <a:ext uri="{FF2B5EF4-FFF2-40B4-BE49-F238E27FC236}">
                  <a16:creationId xmlns:a16="http://schemas.microsoft.com/office/drawing/2014/main" id="{2A242A59-1F8C-37D5-9686-5F5BC7CBF37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445" y="4071544"/>
              <a:ext cx="104033" cy="100404"/>
            </a:xfrm>
            <a:prstGeom prst="rect">
              <a:avLst/>
            </a:prstGeom>
          </p:spPr>
        </p:pic>
      </p:grpSp>
      <p:sp>
        <p:nvSpPr>
          <p:cNvPr id="29" name="object 17">
            <a:extLst>
              <a:ext uri="{FF2B5EF4-FFF2-40B4-BE49-F238E27FC236}">
                <a16:creationId xmlns:a16="http://schemas.microsoft.com/office/drawing/2014/main" id="{0B91A2D2-A5FE-EAD9-BD2C-BA62B0B63467}"/>
              </a:ext>
            </a:extLst>
          </p:cNvPr>
          <p:cNvSpPr txBox="1"/>
          <p:nvPr/>
        </p:nvSpPr>
        <p:spPr>
          <a:xfrm>
            <a:off x="214489" y="3995678"/>
            <a:ext cx="2528708" cy="1336713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354806" marR="345281" indent="-476" algn="ctr">
              <a:lnSpc>
                <a:spcPct val="101200"/>
              </a:lnSpc>
              <a:spcBef>
                <a:spcPts val="930"/>
              </a:spcBef>
            </a:pP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KPd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806" marR="345281" indent="-476" algn="ctr">
              <a:lnSpc>
                <a:spcPct val="101200"/>
              </a:lnSpc>
              <a:spcBef>
                <a:spcPts val="930"/>
              </a:spcBef>
            </a:pP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KCd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806" marR="345281" indent="-476" algn="ctr">
              <a:lnSpc>
                <a:spcPct val="101200"/>
              </a:lnSpc>
              <a:spcBef>
                <a:spcPts val="93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Venetoclax </a:t>
            </a:r>
            <a:r>
              <a:rPr lang="en-US"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-based therapy i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 t(11;14)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50F7FC4F-DFDB-22E3-776B-E871B33495B3}"/>
              </a:ext>
            </a:extLst>
          </p:cNvPr>
          <p:cNvSpPr txBox="1"/>
          <p:nvPr/>
        </p:nvSpPr>
        <p:spPr>
          <a:xfrm>
            <a:off x="79026" y="1791914"/>
            <a:ext cx="2879722" cy="1334980"/>
          </a:xfrm>
          <a:prstGeom prst="rect">
            <a:avLst/>
          </a:prstGeom>
          <a:noFill/>
          <a:ln w="9524">
            <a:solidFill>
              <a:srgbClr val="000000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68580">
              <a:spcBef>
                <a:spcPts val="269"/>
              </a:spcBef>
            </a:pP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Triple</a:t>
            </a:r>
            <a:r>
              <a:rPr sz="1600" b="1" spc="-8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pc="-86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Refractory</a:t>
            </a:r>
            <a:r>
              <a:rPr lang="en-US"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, Type 1</a:t>
            </a:r>
            <a:r>
              <a:rPr sz="1600" b="1" spc="-8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1600" b="1" spc="-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>
              <a:spcBef>
                <a:spcPts val="269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Refractory to: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8130" marR="158591" indent="-209550">
              <a:spcBef>
                <a:spcPts val="23"/>
              </a:spcBef>
              <a:buFont typeface="Arial"/>
              <a:buChar char="•"/>
              <a:tabLst>
                <a:tab pos="282416" algn="l"/>
                <a:tab pos="282893" algn="l"/>
              </a:tabLst>
            </a:pP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Bortezomib</a:t>
            </a:r>
            <a:endParaRPr lang="en-US" sz="1600" spc="-1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8130" marR="158591" indent="-209550">
              <a:spcBef>
                <a:spcPts val="23"/>
              </a:spcBef>
              <a:buFont typeface="Arial"/>
              <a:buChar char="•"/>
              <a:tabLst>
                <a:tab pos="282416" algn="l"/>
                <a:tab pos="282893" algn="l"/>
              </a:tabLst>
            </a:pPr>
            <a:r>
              <a:rPr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Lenalidomide</a:t>
            </a:r>
            <a:endParaRPr lang="en-US" sz="1600" spc="-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416" indent="-213836">
              <a:buFont typeface="Arial"/>
              <a:buChar char="•"/>
              <a:tabLst>
                <a:tab pos="282416" algn="l"/>
                <a:tab pos="282893" algn="l"/>
              </a:tabLst>
            </a:pPr>
            <a:r>
              <a:rPr lang="en-US" sz="1600" spc="-8" dirty="0">
                <a:latin typeface="Calibri" panose="020F0502020204030204" pitchFamily="34" charset="0"/>
                <a:cs typeface="Calibri" panose="020F0502020204030204" pitchFamily="34" charset="0"/>
              </a:rPr>
              <a:t>Anti CD38 </a:t>
            </a:r>
            <a:r>
              <a:rPr lang="en-US" sz="1600" spc="-8" dirty="0" err="1">
                <a:latin typeface="Calibri" panose="020F0502020204030204" pitchFamily="34" charset="0"/>
                <a:cs typeface="Calibri" panose="020F0502020204030204" pitchFamily="34" charset="0"/>
              </a:rPr>
              <a:t>moAB</a:t>
            </a:r>
            <a:endParaRPr lang="en-US" sz="1600" spc="-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4703A8B-AB99-8615-6B17-3D69965D9AA9}"/>
              </a:ext>
            </a:extLst>
          </p:cNvPr>
          <p:cNvSpPr txBox="1"/>
          <p:nvPr/>
        </p:nvSpPr>
        <p:spPr>
          <a:xfrm>
            <a:off x="529984" y="6487066"/>
            <a:ext cx="4725829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234"/>
              </a:lnSpc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1200" kern="0" spc="28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//last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2023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Dingli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2017;92(4):578-</a:t>
            </a:r>
            <a:r>
              <a:rPr sz="12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190E8-32D0-FD4A-92B3-FB7059A4CFE6}"/>
              </a:ext>
            </a:extLst>
          </p:cNvPr>
          <p:cNvSpPr txBox="1"/>
          <p:nvPr/>
        </p:nvSpPr>
        <p:spPr>
          <a:xfrm>
            <a:off x="2931274" y="1185457"/>
            <a:ext cx="283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pc="-8" dirty="0"/>
              <a:t>Off-</a:t>
            </a:r>
            <a:r>
              <a:rPr lang="en-US" sz="1800" spc="-15" dirty="0"/>
              <a:t>Study Treatment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7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246" y="1038180"/>
            <a:ext cx="5187508" cy="43537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098834" marR="3810" indent="-2085975" algn="ctr">
              <a:lnSpc>
                <a:spcPts val="2850"/>
              </a:lnSpc>
              <a:spcBef>
                <a:spcPts val="495"/>
              </a:spcBef>
              <a:tabLst>
                <a:tab pos="4184333" algn="l"/>
                <a:tab pos="4503420" algn="l"/>
              </a:tabLst>
            </a:pPr>
            <a:r>
              <a:rPr lang="en-US" dirty="0"/>
              <a:t>Refractory MM</a:t>
            </a:r>
            <a:endParaRPr spc="-8" dirty="0"/>
          </a:p>
        </p:txBody>
      </p:sp>
      <p:sp>
        <p:nvSpPr>
          <p:cNvPr id="4" name="object 4"/>
          <p:cNvSpPr txBox="1"/>
          <p:nvPr/>
        </p:nvSpPr>
        <p:spPr>
          <a:xfrm>
            <a:off x="1543050" y="3041139"/>
            <a:ext cx="6057900" cy="26372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3810">
              <a:spcBef>
                <a:spcPts val="945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</a:p>
          <a:p>
            <a:pPr marL="746760" lvl="1" indent="-285750">
              <a:spcBef>
                <a:spcPts val="94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Another anti-BCMA treatment approach</a:t>
            </a:r>
          </a:p>
          <a:p>
            <a:pPr marL="746760" lvl="1" indent="-285750">
              <a:spcBef>
                <a:spcPts val="94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Non-BCMA immunotherapy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cevostamab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talquetamab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 clinical trial)</a:t>
            </a:r>
          </a:p>
          <a:p>
            <a:pPr marL="746760" lvl="1" indent="-285750">
              <a:spcBef>
                <a:spcPts val="94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Selinexor-based regimen</a:t>
            </a:r>
          </a:p>
          <a:p>
            <a:pPr marL="746760" lvl="1" indent="-285750">
              <a:spcBef>
                <a:spcPts val="94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VDT-PACE</a:t>
            </a:r>
          </a:p>
          <a:p>
            <a:pPr marL="746760" lvl="1" indent="-285750">
              <a:spcBef>
                <a:spcPts val="94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Alkylator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Bendamustine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-based regimens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7495" y="6016064"/>
            <a:ext cx="7409671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*CVAD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regimen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19" dirty="0">
                <a:latin typeface="Calibri" panose="020F0502020204030204" pitchFamily="34" charset="0"/>
                <a:cs typeface="Calibri" panose="020F0502020204030204" pitchFamily="34" charset="0"/>
              </a:rPr>
              <a:t>VDT-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PACE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older patients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B6688C-B00A-B382-C55D-644C4718FEE8}"/>
              </a:ext>
            </a:extLst>
          </p:cNvPr>
          <p:cNvSpPr txBox="1"/>
          <p:nvPr/>
        </p:nvSpPr>
        <p:spPr>
          <a:xfrm>
            <a:off x="1814221" y="1746663"/>
            <a:ext cx="5763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-8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efractory to IMIDs (Lenalidomide and Pomalidomide), PIs </a:t>
            </a:r>
            <a:r>
              <a:rPr lang="en-US" sz="1800" spc="-8" dirty="0">
                <a:latin typeface="Calibri" panose="020F0502020204030204" pitchFamily="34" charset="0"/>
                <a:cs typeface="Calibri" panose="020F0502020204030204" pitchFamily="34" charset="0"/>
              </a:rPr>
              <a:t>Bortezomib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8" dirty="0">
                <a:latin typeface="Calibri" panose="020F0502020204030204" pitchFamily="34" charset="0"/>
                <a:cs typeface="Calibri" panose="020F0502020204030204" pitchFamily="34" charset="0"/>
              </a:rPr>
              <a:t>Carfilzomib), Alkylators, CD38, and BCMA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id="{CD5C73E2-3F02-F669-7346-EF770D6BF80A}"/>
              </a:ext>
            </a:extLst>
          </p:cNvPr>
          <p:cNvGrpSpPr/>
          <p:nvPr/>
        </p:nvGrpSpPr>
        <p:grpSpPr>
          <a:xfrm>
            <a:off x="4489095" y="2438819"/>
            <a:ext cx="78104" cy="457200"/>
            <a:chOff x="5680445" y="3562350"/>
            <a:chExt cx="104139" cy="6096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C25AA5C2-586F-A5AC-3509-013F10A06041}"/>
                </a:ext>
              </a:extLst>
            </p:cNvPr>
            <p:cNvSpPr/>
            <p:nvPr/>
          </p:nvSpPr>
          <p:spPr>
            <a:xfrm>
              <a:off x="5732462" y="3562350"/>
              <a:ext cx="0" cy="582930"/>
            </a:xfrm>
            <a:custGeom>
              <a:avLst/>
              <a:gdLst/>
              <a:ahLst/>
              <a:cxnLst/>
              <a:rect l="l" t="t" r="r" b="b"/>
              <a:pathLst>
                <a:path h="582929">
                  <a:moveTo>
                    <a:pt x="0" y="0"/>
                  </a:moveTo>
                  <a:lnTo>
                    <a:pt x="0" y="582642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9F7F878C-CCA2-FDF9-EFAA-80A4B9F7D4C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445" y="4071544"/>
              <a:ext cx="104033" cy="100404"/>
            </a:xfrm>
            <a:prstGeom prst="rect">
              <a:avLst/>
            </a:prstGeom>
          </p:spPr>
        </p:pic>
      </p:grpSp>
      <p:sp>
        <p:nvSpPr>
          <p:cNvPr id="14" name="object 4">
            <a:extLst>
              <a:ext uri="{FF2B5EF4-FFF2-40B4-BE49-F238E27FC236}">
                <a16:creationId xmlns:a16="http://schemas.microsoft.com/office/drawing/2014/main" id="{BA6335E2-7BFC-A303-DBD0-2B7EC5787039}"/>
              </a:ext>
            </a:extLst>
          </p:cNvPr>
          <p:cNvSpPr txBox="1"/>
          <p:nvPr/>
        </p:nvSpPr>
        <p:spPr>
          <a:xfrm>
            <a:off x="529984" y="6487066"/>
            <a:ext cx="4725829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234"/>
              </a:lnSpc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1200" kern="0" spc="28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//last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2023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Dingli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2017;92(4):578-</a:t>
            </a:r>
            <a:r>
              <a:rPr sz="12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6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7349" y="1730107"/>
            <a:ext cx="5600700" cy="465511"/>
          </a:xfrm>
          <a:prstGeom prst="rect">
            <a:avLst/>
          </a:prstGeom>
          <a:noFill/>
          <a:ln w="9524">
            <a:solidFill>
              <a:srgbClr val="000000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3810" algn="ctr">
              <a:spcBef>
                <a:spcPts val="269"/>
              </a:spcBef>
            </a:pPr>
            <a:r>
              <a:rPr sz="2800" b="1" dirty="0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sz="28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latin typeface="Calibri" panose="020F0502020204030204" pitchFamily="34" charset="0"/>
                <a:cs typeface="Calibri" panose="020F0502020204030204" pitchFamily="34" charset="0"/>
              </a:rPr>
              <a:t>PCL</a:t>
            </a:r>
            <a:r>
              <a:rPr sz="28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800" b="1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latin typeface="Calibri" panose="020F0502020204030204" pitchFamily="34" charset="0"/>
                <a:cs typeface="Calibri" panose="020F0502020204030204" pitchFamily="34" charset="0"/>
              </a:rPr>
              <a:t>extensive</a:t>
            </a:r>
            <a:r>
              <a:rPr sz="2800" b="1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9" dirty="0">
                <a:latin typeface="Calibri" panose="020F0502020204030204" pitchFamily="34" charset="0"/>
                <a:cs typeface="Calibri" panose="020F0502020204030204" pitchFamily="34" charset="0"/>
              </a:rPr>
              <a:t>EMD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7349" y="3261696"/>
            <a:ext cx="5600700" cy="946669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3810" algn="ctr">
              <a:spcBef>
                <a:spcPts val="945"/>
              </a:spcBef>
            </a:pP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VDT-</a:t>
            </a:r>
            <a:r>
              <a:rPr spc="-8" dirty="0">
                <a:latin typeface="Calibri" panose="020F0502020204030204" pitchFamily="34" charset="0"/>
                <a:cs typeface="Calibri" panose="020F0502020204030204" pitchFamily="34" charset="0"/>
              </a:rPr>
              <a:t>PACE</a:t>
            </a:r>
            <a:r>
              <a:rPr spc="-1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9" dirty="0">
                <a:latin typeface="Calibri" panose="020F0502020204030204" pitchFamily="34" charset="0"/>
                <a:cs typeface="Calibri" panose="020F0502020204030204" pitchFamily="34" charset="0"/>
              </a:rPr>
              <a:t>or similar to debulk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5" dirty="0"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" dirty="0">
                <a:latin typeface="Calibri" panose="020F0502020204030204" pitchFamily="34" charset="0"/>
                <a:cs typeface="Calibri" panose="020F0502020204030204" pitchFamily="34" charset="0"/>
              </a:rPr>
              <a:t>cycles;*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78" marR="77153" algn="ctr">
              <a:lnSpc>
                <a:spcPct val="99200"/>
              </a:lnSpc>
              <a:spcBef>
                <a:spcPts val="23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Then: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Auto</a:t>
            </a:r>
            <a:r>
              <a:rPr spc="-1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pc="-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  <a:r>
              <a:rPr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or BCMA approach,</a:t>
            </a:r>
            <a:r>
              <a:rPr lang="en-US" spc="-11" dirty="0">
                <a:latin typeface="Calibri" panose="020F0502020204030204" pitchFamily="34" charset="0"/>
                <a:cs typeface="Calibri" panose="020F0502020204030204" pitchFamily="34" charset="0"/>
              </a:rPr>
              <a:t> or Venetoclax-based therapy for t(11;14)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57699" y="2433382"/>
            <a:ext cx="64294" cy="611981"/>
            <a:chOff x="4529136" y="2743200"/>
            <a:chExt cx="85725" cy="815975"/>
          </a:xfrm>
        </p:grpSpPr>
        <p:sp>
          <p:nvSpPr>
            <p:cNvPr id="5" name="object 5"/>
            <p:cNvSpPr/>
            <p:nvPr/>
          </p:nvSpPr>
          <p:spPr>
            <a:xfrm>
              <a:off x="4571998" y="2743200"/>
              <a:ext cx="0" cy="787400"/>
            </a:xfrm>
            <a:custGeom>
              <a:avLst/>
              <a:gdLst/>
              <a:ahLst/>
              <a:cxnLst/>
              <a:rect l="l" t="t" r="r" b="b"/>
              <a:pathLst>
                <a:path h="787400">
                  <a:moveTo>
                    <a:pt x="0" y="0"/>
                  </a:moveTo>
                  <a:lnTo>
                    <a:pt x="0" y="78739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529136" y="347345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725" y="0"/>
                  </a:moveTo>
                  <a:lnTo>
                    <a:pt x="0" y="0"/>
                  </a:lnTo>
                  <a:lnTo>
                    <a:pt x="42862" y="857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50942" y="5454015"/>
            <a:ext cx="6608841" cy="17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*CVAD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regimen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19" dirty="0">
                <a:latin typeface="Calibri" panose="020F0502020204030204" pitchFamily="34" charset="0"/>
                <a:cs typeface="Calibri" panose="020F0502020204030204" pitchFamily="34" charset="0"/>
              </a:rPr>
              <a:t>VDT-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PACE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older patients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dirty="0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  <a:r>
              <a:rPr sz="11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-8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A550511-C914-86AD-E03E-7CBD365256D2}"/>
              </a:ext>
            </a:extLst>
          </p:cNvPr>
          <p:cNvSpPr txBox="1"/>
          <p:nvPr/>
        </p:nvSpPr>
        <p:spPr>
          <a:xfrm>
            <a:off x="529984" y="6487066"/>
            <a:ext cx="4725829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234"/>
              </a:lnSpc>
            </a:pP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1200" kern="0" spc="28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//last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2023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Dingli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1200" kern="0" spc="-8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sz="1200" kern="0" spc="-4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2017;92(4):578-</a:t>
            </a:r>
            <a:r>
              <a:rPr sz="1200" kern="0" spc="-19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</a:t>
            </a:r>
            <a:endParaRPr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67901"/>
      </p:ext>
    </p:extLst>
  </p:cSld>
  <p:clrMapOvr>
    <a:masterClrMapping/>
  </p:clrMapOvr>
</p:sld>
</file>

<file path=ppt/theme/theme1.xml><?xml version="1.0" encoding="utf-8"?>
<a:theme xmlns:a="http://schemas.openxmlformats.org/drawingml/2006/main" name="ME ONC SPEC SLIDES">
  <a:themeElements>
    <a:clrScheme name="Program Slides">
      <a:dk1>
        <a:srgbClr val="424244"/>
      </a:dk1>
      <a:lt1>
        <a:sysClr val="window" lastClr="FFFFFF"/>
      </a:lt1>
      <a:dk2>
        <a:srgbClr val="232C3D"/>
      </a:dk2>
      <a:lt2>
        <a:srgbClr val="FFFFFF"/>
      </a:lt2>
      <a:accent1>
        <a:srgbClr val="232C3D"/>
      </a:accent1>
      <a:accent2>
        <a:srgbClr val="FBA933"/>
      </a:accent2>
      <a:accent3>
        <a:srgbClr val="525F78"/>
      </a:accent3>
      <a:accent4>
        <a:srgbClr val="3894A2"/>
      </a:accent4>
      <a:accent5>
        <a:srgbClr val="701104"/>
      </a:accent5>
      <a:accent6>
        <a:srgbClr val="EA6D10"/>
      </a:accent6>
      <a:hlink>
        <a:srgbClr val="3894A2"/>
      </a:hlink>
      <a:folHlink>
        <a:srgbClr val="3894A2"/>
      </a:folHlink>
    </a:clrScheme>
    <a:fontScheme name="Custom 1">
      <a:majorFont>
        <a:latin typeface="Roboto Condense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n Branded Slides">
  <a:themeElements>
    <a:clrScheme name="Program Slides">
      <a:dk1>
        <a:srgbClr val="424244"/>
      </a:dk1>
      <a:lt1>
        <a:sysClr val="window" lastClr="FFFFFF"/>
      </a:lt1>
      <a:dk2>
        <a:srgbClr val="232C3D"/>
      </a:dk2>
      <a:lt2>
        <a:srgbClr val="FFFFFF"/>
      </a:lt2>
      <a:accent1>
        <a:srgbClr val="232C3D"/>
      </a:accent1>
      <a:accent2>
        <a:srgbClr val="FBA933"/>
      </a:accent2>
      <a:accent3>
        <a:srgbClr val="525F78"/>
      </a:accent3>
      <a:accent4>
        <a:srgbClr val="3894A2"/>
      </a:accent4>
      <a:accent5>
        <a:srgbClr val="701104"/>
      </a:accent5>
      <a:accent6>
        <a:srgbClr val="EA6D10"/>
      </a:accent6>
      <a:hlink>
        <a:srgbClr val="3894A2"/>
      </a:hlink>
      <a:folHlink>
        <a:srgbClr val="3894A2"/>
      </a:folHlink>
    </a:clrScheme>
    <a:fontScheme name="Program Slides">
      <a:majorFont>
        <a:latin typeface="Roboto Condensed"/>
        <a:ea typeface=""/>
        <a:cs typeface=""/>
      </a:majorFont>
      <a:minorFont>
        <a:latin typeface="Proxima Nova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RMAL SLIDES">
  <a:themeElements>
    <a:clrScheme name="Program Content Slides">
      <a:dk1>
        <a:srgbClr val="47484F"/>
      </a:dk1>
      <a:lt1>
        <a:sysClr val="window" lastClr="FFFFFF"/>
      </a:lt1>
      <a:dk2>
        <a:srgbClr val="0F3853"/>
      </a:dk2>
      <a:lt2>
        <a:srgbClr val="134E77"/>
      </a:lt2>
      <a:accent1>
        <a:srgbClr val="116EA7"/>
      </a:accent1>
      <a:accent2>
        <a:srgbClr val="7897A8"/>
      </a:accent2>
      <a:accent3>
        <a:srgbClr val="6E1F23"/>
      </a:accent3>
      <a:accent4>
        <a:srgbClr val="9C130C"/>
      </a:accent4>
      <a:accent5>
        <a:srgbClr val="DA2520"/>
      </a:accent5>
      <a:accent6>
        <a:srgbClr val="FD8831"/>
      </a:accent6>
      <a:hlink>
        <a:srgbClr val="116EA7"/>
      </a:hlink>
      <a:folHlink>
        <a:srgbClr val="116EA7"/>
      </a:folHlink>
    </a:clrScheme>
    <a:fontScheme name="Custom 1">
      <a:majorFont>
        <a:latin typeface="Roboto Condens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leprompter">
  <a:themeElements>
    <a:clrScheme name="Program Content Slides">
      <a:dk1>
        <a:srgbClr val="47484F"/>
      </a:dk1>
      <a:lt1>
        <a:sysClr val="window" lastClr="FFFFFF"/>
      </a:lt1>
      <a:dk2>
        <a:srgbClr val="0F3853"/>
      </a:dk2>
      <a:lt2>
        <a:srgbClr val="134E77"/>
      </a:lt2>
      <a:accent1>
        <a:srgbClr val="116EA7"/>
      </a:accent1>
      <a:accent2>
        <a:srgbClr val="7897A8"/>
      </a:accent2>
      <a:accent3>
        <a:srgbClr val="6E1F23"/>
      </a:accent3>
      <a:accent4>
        <a:srgbClr val="9C130C"/>
      </a:accent4>
      <a:accent5>
        <a:srgbClr val="DA2520"/>
      </a:accent5>
      <a:accent6>
        <a:srgbClr val="FD8831"/>
      </a:accent6>
      <a:hlink>
        <a:srgbClr val="116EA7"/>
      </a:hlink>
      <a:folHlink>
        <a:srgbClr val="116EA7"/>
      </a:folHlink>
    </a:clrScheme>
    <a:fontScheme name="Program Slides">
      <a:majorFont>
        <a:latin typeface="Roboto Condensed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2F402106F0A42B02122B1D85B206C" ma:contentTypeVersion="16" ma:contentTypeDescription="Create a new document." ma:contentTypeScope="" ma:versionID="597bc14afb96ee3a67e749ec5dad78b4">
  <xsd:schema xmlns:xsd="http://www.w3.org/2001/XMLSchema" xmlns:xs="http://www.w3.org/2001/XMLSchema" xmlns:p="http://schemas.microsoft.com/office/2006/metadata/properties" xmlns:ns2="d3559351-e2b8-40ac-ba6f-ab84b66715b9" xmlns:ns3="3ab1fceb-bb13-431c-b43b-d4bbe16d5eca" targetNamespace="http://schemas.microsoft.com/office/2006/metadata/properties" ma:root="true" ma:fieldsID="7cfa7f2d1a7f58e9d21ef4acb9e84595" ns2:_="" ns3:_="">
    <xsd:import namespace="d3559351-e2b8-40ac-ba6f-ab84b66715b9"/>
    <xsd:import namespace="3ab1fceb-bb13-431c-b43b-d4bbe16d5e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59351-e2b8-40ac-ba6f-ab84b66715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c508450-bced-4b4d-98d2-cf1ddb36cff2}" ma:internalName="TaxCatchAll" ma:showField="CatchAllData" ma:web="d3559351-e2b8-40ac-ba6f-ab84b6671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1fceb-bb13-431c-b43b-d4bbe16d5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b1fceb-bb13-431c-b43b-d4bbe16d5eca">
      <Terms xmlns="http://schemas.microsoft.com/office/infopath/2007/PartnerControls"/>
    </lcf76f155ced4ddcb4097134ff3c332f>
    <TaxCatchAll xmlns="d3559351-e2b8-40ac-ba6f-ab84b66715b9" xsi:nil="true"/>
    <_dlc_DocId xmlns="d3559351-e2b8-40ac-ba6f-ab84b66715b9">WWY577X7UKAA-21999999-1724</_dlc_DocId>
    <_dlc_DocIdUrl xmlns="d3559351-e2b8-40ac-ba6f-ab84b66715b9">
      <Url>https://webmdhealth.sharepoint.com/sites/MedscapeConferences/_layouts/15/DocIdRedir.aspx?ID=WWY577X7UKAA-21999999-1724</Url>
      <Description>WWY577X7UKAA-21999999-1724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BA4186-C182-49B5-8DF0-AC5B5FF128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59351-e2b8-40ac-ba6f-ab84b66715b9"/>
    <ds:schemaRef ds:uri="3ab1fceb-bb13-431c-b43b-d4bbe16d5e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08F89E-62C8-4691-8672-6B5839EAC4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828A214-6E41-4F9D-9B37-A48B2960920F}">
  <ds:schemaRefs>
    <ds:schemaRef ds:uri="http://schemas.microsoft.com/office/2006/metadata/properties"/>
    <ds:schemaRef ds:uri="d3559351-e2b8-40ac-ba6f-ab84b66715b9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ab1fceb-bb13-431c-b43b-d4bbe16d5eca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5861AF2E-9430-46B5-86B1-3DBCDE24E5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21360</TotalTime>
  <Words>837</Words>
  <Application>Microsoft Macintosh PowerPoint</Application>
  <PresentationFormat>On-screen Show (4:3)</PresentationFormat>
  <Paragraphs>129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Roboto Condensed</vt:lpstr>
      <vt:lpstr>Times New Roman</vt:lpstr>
      <vt:lpstr>Calibri</vt:lpstr>
      <vt:lpstr>Franklin Gothic Book</vt:lpstr>
      <vt:lpstr>Wingdings</vt:lpstr>
      <vt:lpstr>Montserrat SemiBold</vt:lpstr>
      <vt:lpstr>Tahoma</vt:lpstr>
      <vt:lpstr>Proxima Nova Rg</vt:lpstr>
      <vt:lpstr>ME ONC SPEC SLIDES</vt:lpstr>
      <vt:lpstr>Non Branded Slides</vt:lpstr>
      <vt:lpstr>NORMAL SLIDES</vt:lpstr>
      <vt:lpstr>Teleprompter</vt:lpstr>
      <vt:lpstr>Office Theme</vt:lpstr>
      <vt:lpstr>mSMART</vt:lpstr>
      <vt:lpstr>mSMART</vt:lpstr>
      <vt:lpstr>mSMART: Classification of Relapsed MM</vt:lpstr>
      <vt:lpstr>Abbreviations for Major Drug Classes and Regimens</vt:lpstr>
      <vt:lpstr>Dosing for Major Regimens</vt:lpstr>
      <vt:lpstr>PowerPoint Presentation</vt:lpstr>
      <vt:lpstr>Second or later Relapse </vt:lpstr>
      <vt:lpstr>Refractory MM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WBMD</dc:creator>
  <cp:lastModifiedBy>vincerk@gmail.com</cp:lastModifiedBy>
  <cp:revision>151</cp:revision>
  <dcterms:created xsi:type="dcterms:W3CDTF">2018-08-10T09:15:09Z</dcterms:created>
  <dcterms:modified xsi:type="dcterms:W3CDTF">2023-02-15T19:32:39Z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0x0101007FE2F402106F0A42B02122B1D85B206C</vt:lpwstr>
  </property>
  <property fmtid="{D5CDD505-2E9C-101B-9397-08002B2CF9AE}" pid="3" name="_dlc_DocIdItemGuid">
    <vt:lpwstr>f0c3ea4f-7d18-4f9a-9c0a-21c05c8d805f</vt:lpwstr>
  </property>
  <property fmtid="{D5CDD505-2E9C-101B-9397-08002B2CF9AE}" pid="4" name="MediaServiceImageTags">
    <vt:lpwstr/>
  </property>
</Properties>
</file>