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4385" r:id="rId3"/>
    <p:sldMasterId id="2147484802" r:id="rId4"/>
    <p:sldMasterId id="2147485082" r:id="rId5"/>
  </p:sldMasterIdLst>
  <p:notesMasterIdLst>
    <p:notesMasterId r:id="rId14"/>
  </p:notesMasterIdLst>
  <p:sldIdLst>
    <p:sldId id="313" r:id="rId6"/>
    <p:sldId id="314" r:id="rId7"/>
    <p:sldId id="315" r:id="rId8"/>
    <p:sldId id="319" r:id="rId9"/>
    <p:sldId id="317" r:id="rId10"/>
    <p:sldId id="261" r:id="rId11"/>
    <p:sldId id="311" r:id="rId12"/>
    <p:sldId id="31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9E82A7-57B0-40FE-BD35-69B4C0B23297}" v="1" dt="2024-01-27T00:00:17.2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74"/>
  </p:normalViewPr>
  <p:slideViewPr>
    <p:cSldViewPr>
      <p:cViewPr varScale="1">
        <p:scale>
          <a:sx n="124" d="100"/>
          <a:sy n="124" d="100"/>
        </p:scale>
        <p:origin x="15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FEBA6A9-3C8E-4A4C-E84E-D06AA29B98F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0CEF480-CF60-88E4-2D28-FC01D88552D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0FFB81BA-DC30-6DCC-9EA8-FB26C7FD3B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D966881A-DC6B-D8FA-4401-55594A5B969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F17F71D8-FF73-ED12-D708-A7A54A063D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1606698F-4077-47EF-1E47-9BBEC21EBDE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453C7B5-7CE2-3C40-8DE4-89463CE8CE7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BB142F04-BF69-E801-CD96-1B72799276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4289322-431C-414A-9AE1-57DB45A26A29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A3E56331-FAD5-917C-070E-7B2731C017D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0188C92B-0000-7F80-10AD-9C0AABE9E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19150" y="4333875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848025E2-8B48-B905-19B8-810E21E844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B01666-41E8-E340-A9DB-1A814313188D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0D2F4CC-EEC3-F618-DDAD-CB6F559821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8975"/>
            <a:ext cx="4565650" cy="3424238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52A836A-FA2C-867E-D1FC-2E1ACA76C4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s-E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23930217-FBAD-0424-AFAC-FD13E5208B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546B89-74C1-EE4A-B06F-59DA0CF7BDEE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pPr>
                <a:spcBef>
                  <a:spcPct val="0"/>
                </a:spcBef>
              </a:pPr>
              <a:t>5</a:t>
            </a:fld>
            <a:endParaRPr lang="en-US" altLang="en-US" dirty="0">
              <a:solidFill>
                <a:srgbClr val="000000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8C24556A-2CD8-8152-A687-9DEEAB316F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098712C2-B659-F604-E7C5-A1116B854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CE7AC776-F34F-D7A0-C65F-27A46F93E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9408F19-ECEF-4A42-8CB6-979A7271E9ED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0963" name="Rectangle 7">
            <a:extLst>
              <a:ext uri="{FF2B5EF4-FFF2-40B4-BE49-F238E27FC236}">
                <a16:creationId xmlns:a16="http://schemas.microsoft.com/office/drawing/2014/main" id="{0DBACB07-8E46-B329-A221-3141FA9A146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8FCEB1B-E68F-BB4C-B0E4-5F980EC3EDCC}" type="slidenum"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0964" name="Rectangle 2">
            <a:extLst>
              <a:ext uri="{FF2B5EF4-FFF2-40B4-BE49-F238E27FC236}">
                <a16:creationId xmlns:a16="http://schemas.microsoft.com/office/drawing/2014/main" id="{D63AAC7D-B041-B5E8-C6F8-5B35C9B1D8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>
            <a:extLst>
              <a:ext uri="{FF2B5EF4-FFF2-40B4-BE49-F238E27FC236}">
                <a16:creationId xmlns:a16="http://schemas.microsoft.com/office/drawing/2014/main" id="{2D966AED-7441-C21E-38DB-73435DC876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Figure 1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5AEDB06F-19EC-5549-7894-66CE1B41C4C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6EA4D0-A8DD-404B-A41F-B27A8615E3B6}" type="slidenum">
              <a:rPr lang="en-US" altLang="en-US" smtClean="0">
                <a:latin typeface="Calibri" panose="020F0502020204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43011" name="Rectangle 7">
            <a:extLst>
              <a:ext uri="{FF2B5EF4-FFF2-40B4-BE49-F238E27FC236}">
                <a16:creationId xmlns:a16="http://schemas.microsoft.com/office/drawing/2014/main" id="{2476470B-90B1-7374-0E5B-B5AA2AD34FD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E97B764-9013-2B49-BD6F-9B2B84464FA8}" type="slidenum">
              <a:rPr lang="en-US" altLang="en-US">
                <a:latin typeface="Calibri" panose="020F0502020204030204" pitchFamily="34" charset="0"/>
                <a:ea typeface="ＭＳ Ｐゴシック" panose="020B0600070205080204" pitchFamily="34" charset="-128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3012" name="Rectangle 2">
            <a:extLst>
              <a:ext uri="{FF2B5EF4-FFF2-40B4-BE49-F238E27FC236}">
                <a16:creationId xmlns:a16="http://schemas.microsoft.com/office/drawing/2014/main" id="{B3D7025D-06DE-A556-546F-45E6F41025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3" name="Rectangle 3">
            <a:extLst>
              <a:ext uri="{FF2B5EF4-FFF2-40B4-BE49-F238E27FC236}">
                <a16:creationId xmlns:a16="http://schemas.microsoft.com/office/drawing/2014/main" id="{1B9FE78B-23EB-2050-993D-866C2FBCD9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Figure 1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D72C9-D6A8-90BA-E21D-45660D25F7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48A245-1023-90E3-9595-7C48D49026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DD4E32-5A31-F321-07DD-986B93249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F0E38-DBAA-5449-8F83-106925F434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147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4296680-D2BE-357A-4C9E-5AE67D335F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9EE627-BD00-BFBF-1C33-436FBAECD9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C65092-42D5-255B-FAF4-1D769C26CE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20E68-E14E-4D4B-9B72-A0EA9B63A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94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756208-5A82-306D-FC05-FB712F37E6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5C9741F-2D50-B80C-F918-59A0352553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8156FE-1AFF-8A07-5F15-A219A79B4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34B43-15FC-F14D-82FD-42D0B6875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9265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FD27F601-348E-C278-2250-2996DD0C2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833C8059-0B63-CDF8-CB9C-2F6349045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146100-8EE8-F035-AAAA-5B425EF5F4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BDDAE-0AC1-F3F0-88A8-F19CBB0F3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FB391-2173-5B2F-ECC1-1510A90B7C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97C41-00E7-054F-800C-0723265FC3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888515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99FD95-0EAB-D9A4-4F23-11DFABB2F9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BF6FB1C-1314-399A-5BEF-6A79A2FAC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2BCA368-FDF7-B27A-4B90-7DB23921F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CF5C7-88F3-C24D-99B8-53CEBE8FE8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386681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657E2B0-711F-2843-A75A-725C594B1C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F0A91B-64EB-C6C7-D3F1-0B4CE97DD0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E77B21A-9BBB-91B9-BEFD-B612C7289E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BB02-B02D-EA4D-8223-303736E912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505259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7C04F1-5E6E-1BB2-0287-470C78A298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64F5D4-9DB0-4236-FD5A-27E2738AB7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DCEBE18-3966-C0B9-E227-80944EA596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1BC65-5F5A-604E-B76B-D32831E4A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940807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BED4A89-1781-5FE5-0C5C-2613644F08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D7BA977-1E36-67BA-173F-714B80508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78D3D821-466C-3315-89ED-797F8A2D93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4547-0F8A-8F48-AD74-3010241677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258148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43CFA58-6888-7EFD-29CB-EE2D1FA636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601B70F-964E-5DFD-E880-4C91C2C88B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77F6935-E6B3-F1A3-CC98-C9758BD18A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DEF4C-777D-864C-BD8C-56D8FE81FF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726127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CD8AA606-EFA8-E7BA-EE33-E7E19F31FB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B8B40D9-1E36-B513-463E-EC75AC684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4CEB2944-7739-8BD1-B153-86CDDBF35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470B5F-E111-B949-83C8-878E3C615D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61330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9A8937-97F8-6860-12BF-F94825A204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28262A5-17D8-4379-2FA5-9BBFD281FE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5BBFCFA-0516-FCE8-0A9A-FF2E557AA9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94F39-6190-2C4F-9491-6B1CC7B6E5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27603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5DF74-41AB-21C4-1271-AB32EA64B7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74148E-D41A-9F6A-12D3-36A6015226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E9D2D88-A37F-4556-5ACA-F0BFCE98B8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4C39E-5B13-C24A-A7E0-3D67CAB3F5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92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FB20217-674B-3A7B-D14E-54D3940322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EAC666-1ECD-AB80-10FF-998D9D76A6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5353A55-789A-C901-402F-423E46DE62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6458-82D5-E54B-BFC3-AF2DFB2ACF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1991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52727A-B1A0-B0A0-0BE0-C858010BC1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5F95147-FD78-0341-3903-0C3958108A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0360E87-ACE1-A26D-B2FD-905308FCF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EFABA-945B-1943-B68A-771DAAAF79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7689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9308822-1452-5A2E-3966-08C775535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DC0C0C3-DAFA-FD74-B40F-5BD984BA8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A28B9EB-65A5-D158-DC13-C4BCECF4E3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E52C-E946-8A49-AAD0-CDCE35BF0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137407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D016412E-EB95-4113-420E-4CF3EF693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E8CD57ED-ADB9-382E-7D7D-9677CAB5A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8E46BE-0487-E010-93F8-382348B234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FAECEA-23E9-EFA0-A592-60EA61F3DD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C585BE8-0E7B-4635-E8EF-E264D043DB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1C20BAF-9501-054E-835C-119870D665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8793645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DE41-E448-87BE-9531-107879D388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99B19FA-97A8-A03E-3BB2-385404438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938946DD-70C8-C99E-A2F8-5E1972230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02C4896-4E19-6D40-B83A-CE2A20332B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71372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2118E7-E044-4C7E-DE11-94A8F2BE4F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2B619A1-E874-3630-30F1-C37944DA04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2AE8CD5-5CB3-A2C5-F19D-33616A1CFA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51649D8-E5B2-4944-A543-525BCDBDB7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210793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64B065-729E-2EE8-3C76-FB2BAB840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087164-F54E-E87A-79E7-00AAA50EA6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7D16EAA-7BFF-C47E-4C34-18B7B7E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983B4C1-5A13-144F-B914-526D85805D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1890666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B14A000-C93F-7FDE-CC12-922DA523EC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2675411-516B-7969-B922-594B374DE3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9AC3DEBC-F28C-5F4C-F1BC-B82135F6F9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769D543-A938-D441-A56E-F3A65EA8A2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8502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D10F9B-CDD3-D2B3-E895-55554C647C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6243C95-BAAB-4F15-50D2-061685BAD3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D8330AA-494A-F4EA-E768-7ECF57F4DF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E19E004-15E8-1848-B605-4E9F2C9C7C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050126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B7113B2-47B4-1D21-C492-3F05CFB0E5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EF92D92-E2C4-2C85-75D8-0667C32F0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854BF2E-DE7E-9847-2999-B52A35118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6CBFCB-E493-2D44-860F-7D67E03EB4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027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4AC7F71-B026-6B0C-5B1E-F1E1827BD7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6D28E8-8D2D-E55F-01E7-805DF1EB44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7CFD8C-52F3-6412-B921-5A09E7672B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8F0B0-7B85-6C4F-9272-0E01935D28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174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F40B50-FECD-4F53-BB2E-28D80CA05B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41EAC5-940F-6685-B8D1-751133AF0B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34B8BF0-DA7D-FFC9-24AA-DA3D91928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3516D92-22D0-6A4E-B37E-6E140F5EE2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2510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B21AE5-BA4A-99D2-A25E-8F783004F1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0E7676-0D5E-CC0B-345A-8D08A1B57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2C30051-18F6-5A8B-B3BE-FC841A4E3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065D6EF-D536-F141-A166-E3FBF0C49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2095938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330412-2E87-2ED1-4FD6-E2BE1AF0ED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92B630-B152-C75E-A579-75E54B0FDE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68B9297-CAC4-4CA2-7714-96F79F918A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61B661E6-ECD3-8347-8196-A091B7EDDE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70355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58483DE-E44C-8558-526B-77C0D26A86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113E3F-1884-2070-B6C3-7E04D89F2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EFF3FF1-C7BF-260C-C7BE-BC09DBC6A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C17BE23-D29F-564D-A71E-8407F84B7C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982640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A1C416A2-E090-1075-684B-C9F4960E9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8" descr="MC-Bu-Bk 150">
            <a:extLst>
              <a:ext uri="{FF2B5EF4-FFF2-40B4-BE49-F238E27FC236}">
                <a16:creationId xmlns:a16="http://schemas.microsoft.com/office/drawing/2014/main" id="{821759C2-9F5C-E9E7-4F0F-6ECC9C8F58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69225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648200"/>
            <a:ext cx="7769225" cy="1371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D575AD-F71C-549E-35BD-38BA88B31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F80158-1935-1233-F7AA-DEE1CC2E7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79E903-8470-C749-CEE6-1C7AA9063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3ECA113-5D21-314F-9643-7E0EDE50ED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71628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4D68875-EDDB-108C-4D18-8E16514EB3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5ABE95-6A41-5065-52C9-0036049E4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58FDA15-7BD3-3DB9-CAA3-FDDED5D1C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D60DB682-2314-4842-BA8F-76476D6519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157320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18AEA-D1B2-8971-CB74-041296D87E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D4B06EA-61EA-D126-1756-C5F92A6D1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E4F4D86A-0E96-6826-CBF9-A58D1C7DE0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E9702A8-3E75-A543-A95C-52E62747A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80210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30388"/>
            <a:ext cx="3810000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0BD086-4D1F-F2E0-1015-EA0863AFB9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7DD921-CEC6-E317-152A-2E87295A1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42D9B34C-20A7-83A1-165A-96FC8F28F8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315F3C78-9EEC-7647-9ED7-AD3731778A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93156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C327A76-C304-3136-9F19-5261FB100E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5B880C8-BF04-A30B-0FA1-18E25E9EF1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4C8A483-D078-ECEC-E41B-FB9620B2A6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0E73F45-3667-D54E-9B3A-129C8CB23B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451495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B41ACA0-8742-9144-1BCA-21B327037B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05A4A7A-681C-779F-03D1-E9C884B6A0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FD245C90-F4C3-7295-874D-A206336B5F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CC7B098-ABA4-8049-9183-FC7C9B1E6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723723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F427D-2A94-06CD-F92C-57FD8D302C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C8B1640-DC2A-6051-45B5-6D835E39F1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D3FC0E-5D51-6A61-572E-BC9313C397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4295E-CDCB-BB42-B325-A563E2E46E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8700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AD06D3F-7878-55BB-80F9-4EDA40634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702814AB-CE4B-2C39-DCA7-905C4C1C70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885284F4-ADB0-73D9-B1F4-BA5CEA10F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C708FC3-4010-DF4F-B892-596CADCE99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3384728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3C2A0ED-6952-B147-89BC-3766365E74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4B8CA7-E575-7E9C-83B7-877D6C0066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435D363-E86F-3503-40FF-749C42A2C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7BA74BA-A243-674B-905F-A96A2FDBB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12837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BF91C5-0405-C73A-176A-725AFBEEA7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2153C8-6257-C5CE-1F8E-25451EF6A3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12D2FBD-FB25-A455-1BE9-415C3BD137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CFC3162-E6A9-E14E-B17C-809FFAF17D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6685361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E1CA6E-3EFA-576D-5A05-043671780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EA5D9C5-C488-F85D-3F65-DE714E3805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FAB6131-7BB5-E079-F772-2AE84015E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D9D5FE-560D-2943-BAE4-45BE831CC0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4203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23900"/>
            <a:ext cx="19431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23900"/>
            <a:ext cx="5676900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06500DE-5DFD-3349-EB52-A3387250E6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EC7CA15-B4F4-C980-D174-CF516CD03F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E9D8008-A907-261C-94B8-01882F5B30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7C3D27-9AA9-B347-9239-9DD0C5FB88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373232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4154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1"/>
            <a:ext cx="6400800" cy="2077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38446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915160"/>
            <a:ext cx="8049259" cy="207749"/>
          </a:xfrm>
        </p:spPr>
        <p:txBody>
          <a:bodyPr lIns="0" tIns="0" rIns="0" bIns="0"/>
          <a:lstStyle>
            <a:lvl1pPr>
              <a:defRPr sz="1350"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21417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311275" y="2141539"/>
            <a:ext cx="274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062841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415498"/>
          </a:xfrm>
        </p:spPr>
        <p:txBody>
          <a:bodyPr lIns="0" tIns="0" rIns="0" bIns="0"/>
          <a:lstStyle>
            <a:lvl1pPr>
              <a:defRPr sz="27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80130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9155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64D6EB2-3DDA-304F-A23C-EB46946ACF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C4E94D-E2D1-7B15-5C4C-2833F1820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530D2C3-29B2-DE4F-BAFC-9577B68F7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FF4D8-564D-8D44-ACC7-5E677918D1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4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7703A17-59E8-DC08-9336-75B9AB2E50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D554FF4-EE7B-E6AB-5664-0202D852BE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0F47791-D6FB-24C5-B8D5-F09DF2B1D9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BF6D7-DD2E-0F40-AB51-AFFCF31DD5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5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C0B3B01-FF8B-C389-C7C4-2CA8BE6242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7DDDE3D-8876-4FB8-E5CF-5481A2FE9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81203B-F599-056E-31B4-853E2411E5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036E4-D86E-6B4C-9349-53A99B1CC0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006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523D1D-672C-2DE2-E2D7-9775315C22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EA8974-80E0-313F-EC05-E686D43E46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7AF1515-C528-64C6-1D71-0D72214F98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A6359-3D0D-E846-9D6F-2E24DD24B7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81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31305D-CEE7-B084-666F-39C3968D7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179807-99C1-B079-3D6E-35A8135C84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58F93B-1638-8D0F-FC71-85BCC408D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5DD2-0431-C440-AAA9-C6DE4665D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842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E071C8-381A-AD49-3FDC-0DC9713F4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1AEBA63-DA20-CC01-2C9A-9C8B2EAF0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FB0F4C-8E6F-01C3-67BE-4C95900893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03F7B0E-FB4E-1F06-DEDC-AF5BCE5E97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97A4024-E297-ECBA-0542-482DA0C7D7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9204635-DE1D-3C4D-8DAB-3A940C44FD4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38" r:id="rId1"/>
    <p:sldLayoutId id="2147485039" r:id="rId2"/>
    <p:sldLayoutId id="2147485040" r:id="rId3"/>
    <p:sldLayoutId id="2147485041" r:id="rId4"/>
    <p:sldLayoutId id="2147485042" r:id="rId5"/>
    <p:sldLayoutId id="2147485043" r:id="rId6"/>
    <p:sldLayoutId id="2147485044" r:id="rId7"/>
    <p:sldLayoutId id="2147485045" r:id="rId8"/>
    <p:sldLayoutId id="2147485046" r:id="rId9"/>
    <p:sldLayoutId id="2147485047" r:id="rId10"/>
    <p:sldLayoutId id="214748504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D26079-B2A3-081B-A6CD-720AFC496C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E167B56-877F-619F-3BF3-51336596A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881E13F-612D-AF31-47E2-47A963715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latin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42B6FCE-093E-3F45-28E8-A4AAF67357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D0CA2617-CC66-A3CA-E2CA-51B6F3806B1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0DFA3A2-E94C-B379-204A-C5D378D745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743E41-D0A1-8744-BABC-366A4E18ECB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2056" name="Picture 8" descr="MC-Bu-Bk 150">
            <a:extLst>
              <a:ext uri="{FF2B5EF4-FFF2-40B4-BE49-F238E27FC236}">
                <a16:creationId xmlns:a16="http://schemas.microsoft.com/office/drawing/2014/main" id="{F8903F89-C708-F9D2-455B-33204ABC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59" r:id="rId1"/>
    <p:sldLayoutId id="2147485049" r:id="rId2"/>
    <p:sldLayoutId id="2147485050" r:id="rId3"/>
    <p:sldLayoutId id="2147485051" r:id="rId4"/>
    <p:sldLayoutId id="2147485052" r:id="rId5"/>
    <p:sldLayoutId id="2147485053" r:id="rId6"/>
    <p:sldLayoutId id="2147485054" r:id="rId7"/>
    <p:sldLayoutId id="2147485055" r:id="rId8"/>
    <p:sldLayoutId id="2147485056" r:id="rId9"/>
    <p:sldLayoutId id="2147485057" r:id="rId10"/>
    <p:sldLayoutId id="2147485058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A987031-7639-EE8A-D9FB-3F44125B8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AEAEA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0BC58DE-D915-F2CD-4E51-EA239582C2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A8EEA34-0C9B-2CCE-F555-4EAA4A794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2C564C2-87F7-315D-52A6-FE15136669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87B4BCA-FFC7-85D4-F291-3AD0B28E9AC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3A8BCE1-5850-AC1B-BC85-2775391A11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1CE2F9-168B-9047-84E6-98903DC5844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3080" name="Picture 8" descr="MC-Bu-Bk 150">
            <a:extLst>
              <a:ext uri="{FF2B5EF4-FFF2-40B4-BE49-F238E27FC236}">
                <a16:creationId xmlns:a16="http://schemas.microsoft.com/office/drawing/2014/main" id="{C5A4D731-0B1B-890E-E4A6-28475DE97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60" r:id="rId1"/>
    <p:sldLayoutId id="2147485061" r:id="rId2"/>
    <p:sldLayoutId id="2147485062" r:id="rId3"/>
    <p:sldLayoutId id="2147485063" r:id="rId4"/>
    <p:sldLayoutId id="2147485064" r:id="rId5"/>
    <p:sldLayoutId id="2147485065" r:id="rId6"/>
    <p:sldLayoutId id="2147485066" r:id="rId7"/>
    <p:sldLayoutId id="2147485067" r:id="rId8"/>
    <p:sldLayoutId id="2147485068" r:id="rId9"/>
    <p:sldLayoutId id="2147485069" r:id="rId10"/>
    <p:sldLayoutId id="2147485070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E5F8C83-2DCD-27D9-1F3E-BC70568A0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23900"/>
            <a:ext cx="7772400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7E3D129-DD4A-FEC6-BFB3-C254499677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30388"/>
            <a:ext cx="7772400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C13ADB-A7B1-3E12-C350-5197CF440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8686800" cy="214313"/>
          </a:xfrm>
          <a:prstGeom prst="rect">
            <a:avLst/>
          </a:prstGeom>
          <a:solidFill>
            <a:srgbClr val="2727B3"/>
          </a:solidFill>
          <a:ln>
            <a:noFill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endParaRPr lang="en-US" altLang="en-US" b="0" i="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58CC0000-92A3-6DB4-6CD0-D1693D7ED4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59637245-DA32-0604-EFB4-5A42EA89981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5834CCF7-EF30-FF8D-D9CD-4BB8088EE5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1905000" cy="152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solidFill>
                  <a:srgbClr val="B2B2B2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</a:lstStyle>
          <a:p>
            <a:pPr>
              <a:defRPr/>
            </a:pPr>
            <a:fld id="{ED1F6A54-1881-4F4E-B8D2-4E0B3C7384A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4104" name="Picture 8" descr="MC-Bu-Bk 150">
            <a:extLst>
              <a:ext uri="{FF2B5EF4-FFF2-40B4-BE49-F238E27FC236}">
                <a16:creationId xmlns:a16="http://schemas.microsoft.com/office/drawing/2014/main" id="{37D89803-4E17-8CAA-0576-02F8A31530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638" y="280988"/>
            <a:ext cx="1828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71" r:id="rId1"/>
    <p:sldLayoutId id="2147485072" r:id="rId2"/>
    <p:sldLayoutId id="2147485073" r:id="rId3"/>
    <p:sldLayoutId id="2147485074" r:id="rId4"/>
    <p:sldLayoutId id="2147485075" r:id="rId5"/>
    <p:sldLayoutId id="2147485076" r:id="rId6"/>
    <p:sldLayoutId id="2147485077" r:id="rId7"/>
    <p:sldLayoutId id="2147485078" r:id="rId8"/>
    <p:sldLayoutId id="2147485079" r:id="rId9"/>
    <p:sldLayoutId id="2147485080" r:id="rId10"/>
    <p:sldLayoutId id="2147485081" r:id="rId11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0" i="0">
          <a:solidFill>
            <a:schemeClr val="tx2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284163" indent="-284163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tx2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  <a:cs typeface="ＭＳ Ｐゴシック" charset="0"/>
        </a:defRPr>
      </a:lvl1pPr>
      <a:lvl2pPr marL="860425" indent="-293688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2pPr>
      <a:lvl3pPr marL="1311275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3pPr>
      <a:lvl4pPr marL="1773238" indent="-282575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4pPr>
      <a:lvl5pPr marL="2225675" indent="-284163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0" i="0">
          <a:solidFill>
            <a:schemeClr val="tx1"/>
          </a:solidFill>
          <a:latin typeface="Calibri" panose="020F0502020204030204" pitchFamily="34" charset="0"/>
          <a:ea typeface="ＭＳ Ｐゴシック" charset="0"/>
        </a:defRPr>
      </a:lvl5pPr>
      <a:lvl6pPr marL="26828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6pPr>
      <a:lvl7pPr marL="31400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7pPr>
      <a:lvl8pPr marL="35972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8pPr>
      <a:lvl9pPr marL="4054475" indent="-284163" algn="l" rtl="0" fontAlgn="base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120000"/>
        <a:buChar char="•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2"/>
            <a:ext cx="8686800" cy="214629"/>
          </a:xfrm>
          <a:custGeom>
            <a:avLst/>
            <a:gdLst/>
            <a:ahLst/>
            <a:cxnLst/>
            <a:rect l="l" t="t" r="r" b="b"/>
            <a:pathLst>
              <a:path w="8686800" h="214629">
                <a:moveTo>
                  <a:pt x="8686798" y="0"/>
                </a:moveTo>
                <a:lnTo>
                  <a:pt x="0" y="0"/>
                </a:lnTo>
                <a:lnTo>
                  <a:pt x="0" y="214313"/>
                </a:lnTo>
                <a:lnTo>
                  <a:pt x="8686798" y="214313"/>
                </a:lnTo>
                <a:lnTo>
                  <a:pt x="8686798" y="0"/>
                </a:lnTo>
                <a:close/>
              </a:path>
            </a:pathLst>
          </a:custGeom>
          <a:solidFill>
            <a:srgbClr val="343FC1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01638" y="280989"/>
            <a:ext cx="1828800" cy="46037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13662" y="711202"/>
            <a:ext cx="6916677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0" y="1915160"/>
            <a:ext cx="804925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1"/>
            <a:ext cx="2926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1"/>
            <a:ext cx="21031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8671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3" r:id="rId1"/>
    <p:sldLayoutId id="2147485084" r:id="rId2"/>
    <p:sldLayoutId id="2147485085" r:id="rId3"/>
    <p:sldLayoutId id="2147485086" r:id="rId4"/>
    <p:sldLayoutId id="2147485087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 b="0" i="0"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42900">
        <a:defRPr>
          <a:latin typeface="+mn-lt"/>
          <a:ea typeface="+mn-ea"/>
          <a:cs typeface="+mn-cs"/>
        </a:defRPr>
      </a:lvl2pPr>
      <a:lvl3pPr marL="685800">
        <a:defRPr>
          <a:latin typeface="+mn-lt"/>
          <a:ea typeface="+mn-ea"/>
          <a:cs typeface="+mn-cs"/>
        </a:defRPr>
      </a:lvl3pPr>
      <a:lvl4pPr marL="1028700">
        <a:defRPr>
          <a:latin typeface="+mn-lt"/>
          <a:ea typeface="+mn-ea"/>
          <a:cs typeface="+mn-cs"/>
        </a:defRPr>
      </a:lvl4pPr>
      <a:lvl5pPr marL="1371600">
        <a:defRPr>
          <a:latin typeface="+mn-lt"/>
          <a:ea typeface="+mn-ea"/>
          <a:cs typeface="+mn-cs"/>
        </a:defRPr>
      </a:lvl5pPr>
      <a:lvl6pPr marL="1714500">
        <a:defRPr>
          <a:latin typeface="+mn-lt"/>
          <a:ea typeface="+mn-ea"/>
          <a:cs typeface="+mn-cs"/>
        </a:defRPr>
      </a:lvl6pPr>
      <a:lvl7pPr marL="2057400">
        <a:defRPr>
          <a:latin typeface="+mn-lt"/>
          <a:ea typeface="+mn-ea"/>
          <a:cs typeface="+mn-cs"/>
        </a:defRPr>
      </a:lvl7pPr>
      <a:lvl8pPr marL="2400300">
        <a:defRPr>
          <a:latin typeface="+mn-lt"/>
          <a:ea typeface="+mn-ea"/>
          <a:cs typeface="+mn-cs"/>
        </a:defRPr>
      </a:lvl8pPr>
      <a:lvl9pPr marL="27432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library.wiley.com/doi/10.1002/ajh.26590" TargetMode="External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E0D5FEF9-9B15-FC80-533A-3B58F4531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494" y="1282005"/>
            <a:ext cx="650101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Mayo Stratification for Myeloma And Risk-adapted Therapy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 dirty="0">
              <a:solidFill>
                <a:srgbClr val="000000"/>
              </a:solidFill>
              <a:latin typeface="Tahoma" panose="020B060403050404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b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Newly Diagnosed Myeloma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9046CBB-8EBE-08E0-AF55-CBDA085EB4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209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 b="0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700" name="Rectangle 5">
            <a:extLst>
              <a:ext uri="{FF2B5EF4-FFF2-40B4-BE49-F238E27FC236}">
                <a16:creationId xmlns:a16="http://schemas.microsoft.com/office/drawing/2014/main" id="{20216B40-ED99-6EA1-755F-2D129DFEB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2363" y="685800"/>
            <a:ext cx="22592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mSMART</a:t>
            </a:r>
            <a:r>
              <a:rPr lang="en-US" altLang="en-US" sz="36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600" i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2" name="Text Box 20">
            <a:extLst>
              <a:ext uri="{FF2B5EF4-FFF2-40B4-BE49-F238E27FC236}">
                <a16:creationId xmlns:a16="http://schemas.microsoft.com/office/drawing/2014/main" id="{A0223952-40CC-C6DC-ADB2-F13BE190B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724400"/>
            <a:ext cx="38862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Version 21     //last reviewed Jan2024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BAB0FAF9-9296-736F-C51E-3D14808DD6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endParaRPr lang="en-US" altLang="en-US" sz="4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412C9EE-E2C8-49C9-C6FE-AFEA598A01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3352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Multiple myeloma is increasingly recognized as more than one disease, characterized by marked cytogenetic, molecular, and proliferative heterogeneity.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The result is widely varied outcome ranging from low to very high risk.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Treatment is evolving rapidly as more effective agents and combinations become available. 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 mSMART (Mayo Stratification for Myeloma And Risk-adapted Therapy) is a consensus opinion that takes into account genetically determined risk status and the various treatment strategies currently available. 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>
                <a:solidFill>
                  <a:srgbClr val="000099"/>
                </a:solidFill>
              </a:rPr>
              <a:t>Risk stratification and individualizing treatment options is complex and based not just on the cytogenetic classification presented here, but also on various host factors, disease stage, and a variety of other prognostic factors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>
                <a:solidFill>
                  <a:srgbClr val="000099"/>
                </a:solidFill>
              </a:rPr>
              <a:t>Therefore we recommend all patients with newly diagnosed myeloma be seen at least once at a referral center with expertise in the disease </a:t>
            </a:r>
          </a:p>
        </p:txBody>
      </p:sp>
      <p:sp>
        <p:nvSpPr>
          <p:cNvPr id="31748" name="Text Box 20">
            <a:extLst>
              <a:ext uri="{FF2B5EF4-FFF2-40B4-BE49-F238E27FC236}">
                <a16:creationId xmlns:a16="http://schemas.microsoft.com/office/drawing/2014/main" id="{41781814-FABA-6F82-240E-EA7517620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;88:360-376. v21     //last reviewed Jan 2024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9AC56D28-CB98-3234-F93F-E55721CE0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endParaRPr lang="en-US" altLang="en-US" sz="4000" b="1" dirty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E11BA2F2-F630-2C0D-EAD1-32C52E226F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153400" cy="3352800"/>
          </a:xfrm>
        </p:spPr>
        <p:txBody>
          <a:bodyPr/>
          <a:lstStyle/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The general approach is presented below (mSMART – off-study). However, </a:t>
            </a:r>
            <a:r>
              <a:rPr lang="en-US" altLang="en-US" sz="1800" i="1" u="sng"/>
              <a:t>clinical trials must be considered and are preferred</a:t>
            </a:r>
            <a:r>
              <a:rPr lang="en-US" altLang="en-US" sz="1800" b="0"/>
              <a:t> at every level (mSMART – on-study).</a:t>
            </a:r>
          </a:p>
          <a:p>
            <a:pPr eaLnBrk="1" hangingPunct="1">
              <a:buClr>
                <a:schemeClr val="accent2"/>
              </a:buClr>
            </a:pPr>
            <a:r>
              <a:rPr lang="en-US" altLang="en-US" sz="1800" b="0"/>
              <a:t>Management decisions are also varied depending on renal function, peripheral neuropathy, and presence or absence of coexisting amyloidosis.</a:t>
            </a:r>
          </a:p>
          <a:p>
            <a:pPr eaLnBrk="1" hangingPunct="1">
              <a:buClr>
                <a:schemeClr val="accent2"/>
              </a:buClr>
            </a:pPr>
            <a:endParaRPr lang="en-US" altLang="en-US" sz="1800" b="0"/>
          </a:p>
        </p:txBody>
      </p:sp>
      <p:sp>
        <p:nvSpPr>
          <p:cNvPr id="32772" name="Text Box 20">
            <a:extLst>
              <a:ext uri="{FF2B5EF4-FFF2-40B4-BE49-F238E27FC236}">
                <a16:creationId xmlns:a16="http://schemas.microsoft.com/office/drawing/2014/main" id="{6D3FF397-4F24-3490-C690-4ABEAA640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solidFill>
                  <a:srgbClr val="000000"/>
                </a:solidFill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;88:360-376. v21     //last reviewed Jan 2024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27CBCDD-08B9-1B20-FDD8-618EAB9BFA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77875"/>
            <a:ext cx="9144000" cy="1149350"/>
          </a:xfrm>
        </p:spPr>
        <p:txBody>
          <a:bodyPr/>
          <a:lstStyle/>
          <a:p>
            <a:pPr eaLnBrk="1" hangingPunct="1"/>
            <a:r>
              <a:rPr lang="en-US" altLang="en-US" sz="2800" b="1" dirty="0" err="1">
                <a:solidFill>
                  <a:schemeClr val="tx1"/>
                </a:solidFill>
                <a:latin typeface="Tahoma" panose="020B0604030504040204" pitchFamily="34" charset="0"/>
              </a:rPr>
              <a:t>mSMART</a:t>
            </a:r>
            <a:r>
              <a:rPr lang="en-US" altLang="en-US" sz="2400" b="1" dirty="0">
                <a:solidFill>
                  <a:schemeClr val="tx1"/>
                </a:solidFill>
                <a:latin typeface="Tahoma" panose="020B0604030504040204" pitchFamily="34" charset="0"/>
              </a:rPr>
              <a:t> 3.0:</a:t>
            </a:r>
            <a:r>
              <a:rPr lang="en-US" altLang="en-US" sz="2800" b="1" dirty="0">
                <a:solidFill>
                  <a:schemeClr val="tx1"/>
                </a:solidFill>
                <a:latin typeface="Tahoma" panose="020B0604030504040204" pitchFamily="34" charset="0"/>
              </a:rPr>
              <a:t> Classification of Active MM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E108388-88B1-75B3-F533-D378352990B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52463" y="1858407"/>
            <a:ext cx="3886200" cy="2637393"/>
          </a:xfrm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High Risk genetic Abnormalities </a:t>
            </a:r>
            <a:r>
              <a:rPr lang="en-US" altLang="en-US" sz="1400" b="1" baseline="30000" dirty="0" err="1">
                <a:solidFill>
                  <a:srgbClr val="000000"/>
                </a:solidFill>
              </a:rPr>
              <a:t>a,b</a:t>
            </a:r>
            <a:endParaRPr lang="en-US" altLang="en-US" sz="1400" b="1" baseline="30000" dirty="0">
              <a:solidFill>
                <a:srgbClr val="000000"/>
              </a:solidFill>
            </a:endParaRP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endParaRPr lang="en-US" altLang="en-US" sz="1400" b="1" dirty="0">
              <a:solidFill>
                <a:srgbClr val="000000"/>
              </a:solidFill>
            </a:endParaRP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t(4;14)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t(14;16)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t(14;20)  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Del 17p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p53 mutation </a:t>
            </a: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 Chromosome 1 abnormalities (Gain or Amp 1q; or Del 1p)</a:t>
            </a:r>
            <a:r>
              <a:rPr lang="en-US" altLang="en-US" sz="1400" b="1" baseline="30000" dirty="0"/>
              <a:t>c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566738" lvl="1" indent="0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endParaRPr lang="en-US" altLang="en-US" sz="1400" b="1" dirty="0"/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/>
              <a:t>RISS Stage 3</a:t>
            </a:r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/>
              <a:t>High Plasma Cell S-phase</a:t>
            </a:r>
            <a:r>
              <a:rPr lang="en-US" altLang="en-US" sz="1400" b="1" baseline="30000" dirty="0"/>
              <a:t>d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0" lvl="1" indent="-9524" eaLnBrk="1" hangingPunct="1">
              <a:spcBef>
                <a:spcPct val="0"/>
              </a:spcBef>
              <a:buClr>
                <a:srgbClr val="000099"/>
              </a:buClr>
              <a:buFont typeface="Wingdings" pitchFamily="2" charset="2"/>
              <a:buChar char="§"/>
              <a:defRPr/>
            </a:pPr>
            <a:r>
              <a:rPr lang="en-US" altLang="en-US" sz="1400" b="1" dirty="0">
                <a:solidFill>
                  <a:srgbClr val="000000"/>
                </a:solidFill>
              </a:rPr>
              <a:t>GEP: High risk signature</a:t>
            </a:r>
            <a:endParaRPr lang="en-US" altLang="en-US" sz="1400" b="1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8E8516F-1663-2DC6-5DB5-3C426C084CA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813300" y="1858407"/>
            <a:ext cx="3886200" cy="3856593"/>
          </a:xfrm>
          <a:ln w="2857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sz="2000" b="1" dirty="0">
              <a:solidFill>
                <a:srgbClr val="00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All others including: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 dirty="0">
                <a:solidFill>
                  <a:srgbClr val="000000"/>
                </a:solidFill>
              </a:rPr>
              <a:t>  </a:t>
            </a:r>
            <a:r>
              <a:rPr lang="en-US" altLang="en-US" sz="1400" b="1" dirty="0" err="1">
                <a:solidFill>
                  <a:srgbClr val="000000"/>
                </a:solidFill>
              </a:rPr>
              <a:t>Trisomies</a:t>
            </a:r>
            <a:endParaRPr lang="en-US" altLang="en-US" sz="1400" b="1" dirty="0">
              <a:solidFill>
                <a:srgbClr val="000000"/>
              </a:solidFill>
            </a:endParaRP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 dirty="0">
                <a:solidFill>
                  <a:srgbClr val="000000"/>
                </a:solidFill>
              </a:rPr>
              <a:t>  t(11;14)</a:t>
            </a:r>
            <a:r>
              <a:rPr lang="en-US" altLang="en-US" sz="1400" b="1" baseline="30000" dirty="0">
                <a:solidFill>
                  <a:srgbClr val="000000"/>
                </a:solidFill>
              </a:rPr>
              <a:t>e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r>
              <a:rPr lang="en-US" altLang="en-US" sz="1400" b="1" dirty="0">
                <a:solidFill>
                  <a:srgbClr val="000000"/>
                </a:solidFill>
              </a:rPr>
              <a:t>  t(6;14)</a:t>
            </a:r>
          </a:p>
          <a:p>
            <a:pPr marL="566738" lvl="1" indent="0" eaLnBrk="1" hangingPunct="1">
              <a:buClr>
                <a:srgbClr val="000099"/>
              </a:buClr>
              <a:buFont typeface="Wingdings" pitchFamily="2" charset="2"/>
              <a:buChar char="§"/>
            </a:pPr>
            <a:endParaRPr lang="en-US" altLang="en-US" b="1" dirty="0"/>
          </a:p>
        </p:txBody>
      </p:sp>
      <p:sp>
        <p:nvSpPr>
          <p:cNvPr id="15365" name="Text Box 9">
            <a:extLst>
              <a:ext uri="{FF2B5EF4-FFF2-40B4-BE49-F238E27FC236}">
                <a16:creationId xmlns:a16="http://schemas.microsoft.com/office/drawing/2014/main" id="{8740FC7C-B97C-2D84-AD43-8B02A1F21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761" y="1463309"/>
            <a:ext cx="107753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High-Risk</a:t>
            </a:r>
          </a:p>
        </p:txBody>
      </p:sp>
      <p:sp>
        <p:nvSpPr>
          <p:cNvPr id="15366" name="Text Box 11">
            <a:extLst>
              <a:ext uri="{FF2B5EF4-FFF2-40B4-BE49-F238E27FC236}">
                <a16:creationId xmlns:a16="http://schemas.microsoft.com/office/drawing/2014/main" id="{F93F1E4C-8DEB-7B39-76B0-7E1DEB8287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489075"/>
            <a:ext cx="15068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</a:rPr>
              <a:t>Standard-Risk</a:t>
            </a:r>
            <a:endParaRPr lang="en-US" altLang="en-US" sz="1800" baseline="30000" dirty="0">
              <a:latin typeface="Calibri" panose="020F0502020204030204" pitchFamily="34" charset="0"/>
            </a:endParaRPr>
          </a:p>
        </p:txBody>
      </p:sp>
      <p:sp>
        <p:nvSpPr>
          <p:cNvPr id="15367" name="Text Box 6">
            <a:extLst>
              <a:ext uri="{FF2B5EF4-FFF2-40B4-BE49-F238E27FC236}">
                <a16:creationId xmlns:a16="http://schemas.microsoft.com/office/drawing/2014/main" id="{BC3E333C-6FDD-9B78-D9FF-49D1ADFD3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5715000"/>
            <a:ext cx="8453438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800" b="0" baseline="30000" dirty="0">
                <a:latin typeface="Arial Bold" pitchFamily="-80" charset="0"/>
                <a:cs typeface="Times New Roman" panose="02020603050405020304" pitchFamily="18" charset="0"/>
              </a:rPr>
              <a:t>a 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Presence of concurrent </a:t>
            </a:r>
            <a:r>
              <a:rPr lang="en-US" altLang="en-US" sz="900" b="0" dirty="0" err="1">
                <a:latin typeface="Arial Bold" pitchFamily="-80" charset="0"/>
                <a:cs typeface="Times New Roman" panose="02020603050405020304" pitchFamily="18" charset="0"/>
              </a:rPr>
              <a:t>trisomies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may ameliorate the high risk effect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900" b="0" baseline="30000" dirty="0">
                <a:latin typeface="Arial Bold" pitchFamily="-80" charset="0"/>
                <a:cs typeface="Times New Roman" panose="02020603050405020304" pitchFamily="18" charset="0"/>
              </a:rPr>
              <a:t>b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By FISH or equivalent method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None/>
            </a:pPr>
            <a:r>
              <a:rPr lang="en-US" altLang="en-US" sz="600" b="0" dirty="0">
                <a:latin typeface="Arial Bold" pitchFamily="-80" charset="0"/>
                <a:cs typeface="Times New Roman" panose="02020603050405020304" pitchFamily="18" charset="0"/>
              </a:rPr>
              <a:t>c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Lower impact with isolated gain 1q without other concurrent high risk abnormalities on prognosis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700" b="0" dirty="0">
                <a:latin typeface="Arial Bold" pitchFamily="-80" charset="0"/>
                <a:cs typeface="Times New Roman" panose="02020603050405020304" pitchFamily="18" charset="0"/>
              </a:rPr>
              <a:t>d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Cut-offs vary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600" b="0" dirty="0">
                <a:latin typeface="Arial Bold" pitchFamily="-80" charset="0"/>
                <a:cs typeface="Times New Roman" panose="02020603050405020304" pitchFamily="18" charset="0"/>
              </a:rPr>
              <a:t>e</a:t>
            </a: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t(11;14) </a:t>
            </a:r>
            <a:r>
              <a:rPr lang="en-US" altLang="en-US" sz="900" b="0" dirty="0">
                <a:solidFill>
                  <a:srgbClr val="000000"/>
                </a:solidFill>
                <a:latin typeface="Arial Bold" pitchFamily="-80" charset="0"/>
                <a:cs typeface="Times New Roman" panose="02020603050405020304" pitchFamily="18" charset="0"/>
              </a:rPr>
              <a:t>may be associated with plasma cell leukemia</a:t>
            </a: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None/>
            </a:pPr>
            <a:endParaRPr lang="en-US" altLang="en-US" sz="900" b="0" dirty="0">
              <a:latin typeface="Arial Bold" pitchFamily="-80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Tx/>
              <a:buFontTx/>
              <a:buNone/>
            </a:pPr>
            <a:r>
              <a:rPr lang="en-US" altLang="en-US" sz="900" b="0" dirty="0">
                <a:latin typeface="Arial Bold" pitchFamily="-80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68" name="Text Box 20">
            <a:extLst>
              <a:ext uri="{FF2B5EF4-FFF2-40B4-BE49-F238E27FC236}">
                <a16:creationId xmlns:a16="http://schemas.microsoft.com/office/drawing/2014/main" id="{491ADC0B-1B74-DA32-02E1-D432B36B8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3812" y="6495376"/>
            <a:ext cx="9144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1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1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1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1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1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100" b="0" dirty="0" err="1">
                <a:latin typeface="Calibri" panose="020F0502020204030204" pitchFamily="34" charset="0"/>
              </a:rPr>
              <a:t>Proc</a:t>
            </a:r>
            <a:r>
              <a:rPr lang="es-ES" altLang="en-US" sz="1100" b="0" dirty="0">
                <a:latin typeface="Calibri" panose="020F0502020204030204" pitchFamily="34" charset="0"/>
              </a:rPr>
              <a:t> 2013</a:t>
            </a:r>
            <a:r>
              <a:rPr lang="en-US" altLang="en-US" sz="1100" b="0" dirty="0">
                <a:latin typeface="Calibri" panose="020F0502020204030204" pitchFamily="34" charset="0"/>
              </a:rPr>
              <a:t>;88:360-376.</a:t>
            </a:r>
            <a:r>
              <a:rPr lang="en-US" altLang="en-US" sz="1100" b="0" dirty="0">
                <a:solidFill>
                  <a:srgbClr val="000000"/>
                </a:solidFill>
                <a:latin typeface="Calibri" panose="020F0502020204030204" pitchFamily="34" charset="0"/>
              </a:rPr>
              <a:t>    //last </a:t>
            </a:r>
            <a:r>
              <a:rPr lang="en-US" altLang="en-US" sz="1050" b="0" dirty="0">
                <a:solidFill>
                  <a:srgbClr val="000000"/>
                </a:solidFill>
                <a:latin typeface="Calibri" panose="020F0502020204030204" pitchFamily="34" charset="0"/>
              </a:rPr>
              <a:t>reviewed</a:t>
            </a:r>
            <a:r>
              <a:rPr lang="en-US" altLang="en-US" sz="1100" b="0" dirty="0">
                <a:solidFill>
                  <a:srgbClr val="000000"/>
                </a:solidFill>
                <a:latin typeface="Calibri" panose="020F0502020204030204" pitchFamily="34" charset="0"/>
              </a:rPr>
              <a:t> Jan 2024</a:t>
            </a:r>
            <a:endParaRPr lang="en-US" altLang="en-US" sz="1100" b="0" dirty="0">
              <a:latin typeface="Calibri" panose="020F0502020204030204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CDF6552-75FF-425F-034E-9AE3926E5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988" y="4578350"/>
            <a:ext cx="3886200" cy="1128713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/>
          <a:lstStyle>
            <a:lvl1pPr marL="284163" indent="-284163" algn="l" rtl="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Char char="•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0425" indent="-293688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400" b="1">
                <a:solidFill>
                  <a:schemeClr val="tx1"/>
                </a:solidFill>
                <a:latin typeface="+mn-lt"/>
              </a:defRPr>
            </a:lvl2pPr>
            <a:lvl3pPr marL="1311275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000" b="1">
                <a:solidFill>
                  <a:schemeClr val="tx1"/>
                </a:solidFill>
                <a:latin typeface="+mn-lt"/>
              </a:defRPr>
            </a:lvl3pPr>
            <a:lvl4pPr marL="1773238" indent="-282575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4pPr>
            <a:lvl5pPr marL="2225675" indent="-284163" algn="l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5pPr>
            <a:lvl6pPr marL="26828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6pPr>
            <a:lvl7pPr marL="31400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7pPr>
            <a:lvl8pPr marL="35972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8pPr>
            <a:lvl9pPr marL="4054475" indent="-284163" algn="l" rt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1800" b="1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Double Hit Myeloma: Any 2 high risk genetic abnormalities</a:t>
            </a:r>
          </a:p>
          <a:p>
            <a:pPr marL="0" indent="0" eaLnBrk="1" hangingPunct="1">
              <a:spcBef>
                <a:spcPct val="0"/>
              </a:spcBef>
              <a:buClr>
                <a:srgbClr val="000099"/>
              </a:buClr>
              <a:buFontTx/>
              <a:buNone/>
              <a:defRPr/>
            </a:pPr>
            <a:endParaRPr lang="en-US" altLang="en-US" sz="1400" kern="0" baseline="30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000099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1400" kern="0" dirty="0">
                <a:solidFill>
                  <a:srgbClr val="000000"/>
                </a:solidFill>
                <a:latin typeface="Calibri" panose="020F0502020204030204" pitchFamily="34" charset="0"/>
              </a:rPr>
              <a:t>Triple Hit Myeloma: 3 or more high risk genetic abnormalities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5DD98A4-633A-A94E-1D0D-6AC1275C9E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229600" cy="4343400"/>
          </a:xfrm>
        </p:spPr>
        <p:txBody>
          <a:bodyPr/>
          <a:lstStyle/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 err="1">
                <a:cs typeface="+mn-cs"/>
              </a:rPr>
              <a:t>VRd</a:t>
            </a:r>
            <a:r>
              <a:rPr lang="en-US" sz="1600" b="0" dirty="0">
                <a:cs typeface="+mn-cs"/>
              </a:rPr>
              <a:t>, bortezomib,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 err="1">
                <a:cs typeface="+mn-cs"/>
              </a:rPr>
              <a:t>DRd</a:t>
            </a:r>
            <a:r>
              <a:rPr lang="en-US" sz="1600" b="0" dirty="0">
                <a:cs typeface="+mn-cs"/>
              </a:rPr>
              <a:t>, daratumumab,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r>
              <a:rPr lang="en-US" sz="1600" b="0" dirty="0">
                <a:cs typeface="+mn-cs"/>
              </a:rPr>
              <a:t>Dara-</a:t>
            </a:r>
            <a:r>
              <a:rPr lang="en-US" sz="1600" b="0" dirty="0" err="1">
                <a:cs typeface="+mn-cs"/>
              </a:rPr>
              <a:t>VRd</a:t>
            </a:r>
            <a:r>
              <a:rPr lang="en-US" sz="1600" b="0" dirty="0">
                <a:cs typeface="+mn-cs"/>
              </a:rPr>
              <a:t>, daratumumab, </a:t>
            </a:r>
            <a:r>
              <a:rPr lang="en-US" sz="1800" b="0" dirty="0"/>
              <a:t>bortezomib, lenalidomide, dexamethasone</a:t>
            </a: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endParaRPr lang="en-US" sz="1800" b="0" dirty="0">
              <a:cs typeface="+mn-cs"/>
            </a:endParaRPr>
          </a:p>
          <a:p>
            <a:pPr eaLnBrk="1" hangingPunct="1">
              <a:spcBef>
                <a:spcPct val="90000"/>
              </a:spcBef>
              <a:buClr>
                <a:schemeClr val="tx1"/>
              </a:buClr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F4C4A364-7ADF-CD4E-7E0A-A7DECBA08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000000"/>
                </a:solidFill>
                <a:cs typeface="Calibri" panose="020F0502020204030204" pitchFamily="34" charset="0"/>
              </a:rPr>
              <a:t>Abbreviations for Major Regimens</a:t>
            </a:r>
          </a:p>
        </p:txBody>
      </p:sp>
      <p:sp>
        <p:nvSpPr>
          <p:cNvPr id="35844" name="Text Box 20">
            <a:extLst>
              <a:ext uri="{FF2B5EF4-FFF2-40B4-BE49-F238E27FC236}">
                <a16:creationId xmlns:a16="http://schemas.microsoft.com/office/drawing/2014/main" id="{08DAD6A4-90CD-8004-7219-587C735166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</a:t>
            </a:r>
            <a:r>
              <a:rPr lang="en-US" altLang="en-US" sz="1200" b="0" dirty="0">
                <a:solidFill>
                  <a:srgbClr val="000000"/>
                </a:solidFill>
                <a:latin typeface="Calibri" panose="020F0502020204030204" pitchFamily="34" charset="0"/>
              </a:rPr>
              <a:t>     //last reviewed Jan 2024</a:t>
            </a:r>
            <a:endParaRPr lang="en-US" alt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56662" y="1390652"/>
            <a:ext cx="6916677" cy="37895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518160">
              <a:spcBef>
                <a:spcPts val="75"/>
              </a:spcBef>
            </a:pPr>
            <a:r>
              <a:rPr sz="2400" dirty="0"/>
              <a:t>Dosing</a:t>
            </a:r>
            <a:r>
              <a:rPr sz="2400" spc="-15" dirty="0"/>
              <a:t> </a:t>
            </a:r>
            <a:r>
              <a:rPr sz="2400" dirty="0"/>
              <a:t>for</a:t>
            </a:r>
            <a:r>
              <a:rPr sz="2400" spc="-8" dirty="0"/>
              <a:t> </a:t>
            </a:r>
            <a:r>
              <a:rPr sz="2400" dirty="0"/>
              <a:t>Major</a:t>
            </a:r>
            <a:r>
              <a:rPr sz="2400" spc="-4" dirty="0"/>
              <a:t> </a:t>
            </a:r>
            <a:r>
              <a:rPr sz="2400" spc="-8" dirty="0"/>
              <a:t>Regimens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210388" y="5807631"/>
            <a:ext cx="5342811" cy="19428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0" lvl="0" indent="0" algn="l" defTabSz="685800" rtl="0" eaLnBrk="1" fontAlgn="auto" latinLnBrk="0" hangingPunct="1">
              <a:lnSpc>
                <a:spcPct val="100000"/>
              </a:lnSpc>
              <a:spcBef>
                <a:spcPts val="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</a:t>
            </a:r>
            <a:r>
              <a:rPr lang="en-US" sz="1200" kern="0" dirty="0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r>
              <a:rPr kumimoji="0" sz="1200" b="0" i="0" u="none" strike="noStrike" kern="0" cap="none" spc="289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//last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reviewed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Jan 2024</a:t>
            </a:r>
            <a:r>
              <a:rPr kumimoji="0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;</a:t>
            </a:r>
            <a:r>
              <a:rPr kumimoji="0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Rajkumar </a:t>
            </a:r>
            <a:r>
              <a:rPr kumimoji="0" lang="en-US" sz="1200" b="0" i="0" u="none" strike="noStrike" kern="0" cap="none" spc="-3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SV.</a:t>
            </a:r>
            <a:r>
              <a:rPr kumimoji="0" lang="en-US" sz="1200" b="0" i="0" u="none" strike="noStrike" kern="0" cap="none" spc="-41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Am J</a:t>
            </a:r>
            <a:r>
              <a:rPr kumimoji="0" lang="en-US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Hematol</a:t>
            </a:r>
            <a:r>
              <a:rPr kumimoji="0" lang="en-US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2022;</a:t>
            </a:r>
            <a:r>
              <a:rPr kumimoji="0" lang="en-US" sz="1200" b="0" i="0" u="none" strike="noStrike" kern="0" cap="none" spc="-4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97:1086-1107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AA8D42-D6A1-E529-68BA-FE82E4386004}"/>
              </a:ext>
            </a:extLst>
          </p:cNvPr>
          <p:cNvSpPr txBox="1"/>
          <p:nvPr/>
        </p:nvSpPr>
        <p:spPr>
          <a:xfrm>
            <a:off x="1600200" y="3200400"/>
            <a:ext cx="645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Refer to: </a:t>
            </a:r>
            <a:r>
              <a:rPr lang="en-US" dirty="0">
                <a:hlinkClick r:id="rId2"/>
              </a:rPr>
              <a:t>https://onlinelibrary.wiley.com/doi/10.1002/ajh.26590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_s1036">
            <a:extLst>
              <a:ext uri="{FF2B5EF4-FFF2-40B4-BE49-F238E27FC236}">
                <a16:creationId xmlns:a16="http://schemas.microsoft.com/office/drawing/2014/main" id="{368056D0-01D3-01C3-C322-29650D5F43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685800"/>
            <a:ext cx="3810000" cy="685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mSMART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– Off-Study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Transplant Ineligible</a:t>
            </a:r>
          </a:p>
        </p:txBody>
      </p:sp>
      <p:sp>
        <p:nvSpPr>
          <p:cNvPr id="39939" name="Text Box 3">
            <a:extLst>
              <a:ext uri="{FF2B5EF4-FFF2-40B4-BE49-F238E27FC236}">
                <a16:creationId xmlns:a16="http://schemas.microsoft.com/office/drawing/2014/main" id="{4A88B3DB-018B-043B-7FFB-DA20A940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334000"/>
            <a:ext cx="8763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baseline="300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Duration is usually until progression, based on tolerance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="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0" name="Text Box 20">
            <a:extLst>
              <a:ext uri="{FF2B5EF4-FFF2-40B4-BE49-F238E27FC236}">
                <a16:creationId xmlns:a16="http://schemas.microsoft.com/office/drawing/2014/main" id="{B8D5CCF7-58DB-B364-71D8-2BBDEBF5FC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 v21    //last reviewed Jan 2024</a:t>
            </a:r>
          </a:p>
        </p:txBody>
      </p:sp>
      <p:sp>
        <p:nvSpPr>
          <p:cNvPr id="39941" name="Line 12">
            <a:extLst>
              <a:ext uri="{FF2B5EF4-FFF2-40B4-BE49-F238E27FC236}">
                <a16:creationId xmlns:a16="http://schemas.microsoft.com/office/drawing/2014/main" id="{00E7C6CC-71C1-7F30-2FD8-74E2B079C6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6888" y="30035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9942" name="Text Box 18">
            <a:extLst>
              <a:ext uri="{FF2B5EF4-FFF2-40B4-BE49-F238E27FC236}">
                <a16:creationId xmlns:a16="http://schemas.microsoft.com/office/drawing/2014/main" id="{DFB7C2F7-9E7B-B095-B84F-FB09C8BAB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290888"/>
            <a:ext cx="3927475" cy="15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400" baseline="30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for ~9 cycles followed by Len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3" name="Line 12">
            <a:extLst>
              <a:ext uri="{FF2B5EF4-FFF2-40B4-BE49-F238E27FC236}">
                <a16:creationId xmlns:a16="http://schemas.microsoft.com/office/drawing/2014/main" id="{982B80FD-42EE-C5C9-0263-FCF50CE4A439}"/>
              </a:ext>
            </a:extLst>
          </p:cNvPr>
          <p:cNvSpPr>
            <a:spLocks noChangeShapeType="1"/>
          </p:cNvSpPr>
          <p:nvPr/>
        </p:nvSpPr>
        <p:spPr bwMode="auto">
          <a:xfrm>
            <a:off x="2081213" y="30035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9944" name="Text Box 29">
            <a:extLst>
              <a:ext uri="{FF2B5EF4-FFF2-40B4-BE49-F238E27FC236}">
                <a16:creationId xmlns:a16="http://schemas.microsoft.com/office/drawing/2014/main" id="{E88EC6E9-38B0-D778-EA32-98B11E745C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12975"/>
            <a:ext cx="3927475" cy="714375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t(11;14), t(6;14), </a:t>
            </a:r>
            <a:r>
              <a:rPr lang="en-US" altLang="en-US" sz="1800" dirty="0" err="1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Trisomies</a:t>
            </a: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5" name="Text Box 29">
            <a:extLst>
              <a:ext uri="{FF2B5EF4-FFF2-40B4-BE49-F238E27FC236}">
                <a16:creationId xmlns:a16="http://schemas.microsoft.com/office/drawing/2014/main" id="{639D2C17-6FDE-6286-ECF6-1AC8421F9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212975"/>
            <a:ext cx="4244975" cy="7302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t(4;14), t(14;16), t(14;20), Del 17p, Gain/Amp 1q, Del 1p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39946" name="Text Box 3">
            <a:extLst>
              <a:ext uri="{FF2B5EF4-FFF2-40B4-BE49-F238E27FC236}">
                <a16:creationId xmlns:a16="http://schemas.microsoft.com/office/drawing/2014/main" id="{D002CF35-E3C9-ACD0-3E86-6AC960AEC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5748338"/>
            <a:ext cx="87630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Bortezomib, lenalidomide, dexamethasone; </a:t>
            </a: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daratumumab, lenalidomide, dexamethasone</a:t>
            </a:r>
          </a:p>
        </p:txBody>
      </p:sp>
      <p:sp>
        <p:nvSpPr>
          <p:cNvPr id="39947" name="Text Box 18">
            <a:extLst>
              <a:ext uri="{FF2B5EF4-FFF2-40B4-BE49-F238E27FC236}">
                <a16:creationId xmlns:a16="http://schemas.microsoft.com/office/drawing/2014/main" id="{3E7A947A-80A9-852D-D709-94D4B7F3D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513" y="3290888"/>
            <a:ext cx="4233862" cy="155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DRd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r>
              <a:rPr lang="en-US" altLang="en-US" sz="1400" baseline="300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for ~9 cycles followed by bortezomib plus lenalidomide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dirty="0">
              <a:solidFill>
                <a:srgbClr val="000099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_s1036">
            <a:extLst>
              <a:ext uri="{FF2B5EF4-FFF2-40B4-BE49-F238E27FC236}">
                <a16:creationId xmlns:a16="http://schemas.microsoft.com/office/drawing/2014/main" id="{04502922-A31B-A7CF-326F-4C4B42D07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5725" y="609600"/>
            <a:ext cx="3810000" cy="685800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 anchor="ctr"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 err="1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mSMART</a:t>
            </a:r>
            <a:r>
              <a:rPr lang="en-US" altLang="en-US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 – Off-Study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Transplant Eligible</a:t>
            </a: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787F1DF4-9664-703E-BA9F-D561D9737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5" y="5659438"/>
            <a:ext cx="899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baseline="3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a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If age &gt;65 or &gt; 4 cycles of </a:t>
            </a:r>
            <a:r>
              <a:rPr lang="en-US" altLang="en-US" sz="1000" b="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VRd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consider mobilization with G-CSF plus </a:t>
            </a:r>
            <a:r>
              <a:rPr lang="en-US" altLang="en-US" sz="1000" b="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cytoxan</a:t>
            </a:r>
            <a:r>
              <a:rPr lang="en-US" altLang="en-US" sz="1000" b="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or plerixafor; </a:t>
            </a:r>
            <a:r>
              <a:rPr lang="en-US" altLang="en-US" sz="1200" b="0" baseline="3000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en-US" altLang="en-US" sz="10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Duration usually until progression based on tolerance; </a:t>
            </a:r>
            <a:r>
              <a:rPr lang="en-US" altLang="en-US" sz="1000" b="0" baseline="30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c </a:t>
            </a:r>
            <a:r>
              <a:rPr lang="en-US" altLang="en-US" sz="1000" b="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In patients with grade 2 or higher neuropathy at baseline, and for patients in whom bortezomib needs to be dose reduced or discontinued due to neuropathy, consider carfilzomib instead. </a:t>
            </a:r>
            <a:endParaRPr lang="en-US" altLang="en-US" sz="1000" b="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88" name="Line 11">
            <a:extLst>
              <a:ext uri="{FF2B5EF4-FFF2-40B4-BE49-F238E27FC236}">
                <a16:creationId xmlns:a16="http://schemas.microsoft.com/office/drawing/2014/main" id="{A6BD28CD-581C-EDA1-7E93-101BE71A371A}"/>
              </a:ext>
            </a:extLst>
          </p:cNvPr>
          <p:cNvSpPr>
            <a:spLocks noChangeShapeType="1"/>
          </p:cNvSpPr>
          <p:nvPr/>
        </p:nvSpPr>
        <p:spPr bwMode="auto">
          <a:xfrm>
            <a:off x="7874000" y="25812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89" name="Text Box 21">
            <a:extLst>
              <a:ext uri="{FF2B5EF4-FFF2-40B4-BE49-F238E27FC236}">
                <a16:creationId xmlns:a16="http://schemas.microsoft.com/office/drawing/2014/main" id="{2056A998-E39C-A70B-2AFE-459FD403F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3311525"/>
            <a:ext cx="4014787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Collect Stem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Cells</a:t>
            </a:r>
            <a:r>
              <a:rPr lang="en-US" altLang="en-US" sz="1400" baseline="300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</a:t>
            </a: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0" name="Line 17">
            <a:extLst>
              <a:ext uri="{FF2B5EF4-FFF2-40B4-BE49-F238E27FC236}">
                <a16:creationId xmlns:a16="http://schemas.microsoft.com/office/drawing/2014/main" id="{8832B793-52B7-E68F-8696-8E7E53567D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2163" y="2514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1" name="Line 11">
            <a:extLst>
              <a:ext uri="{FF2B5EF4-FFF2-40B4-BE49-F238E27FC236}">
                <a16:creationId xmlns:a16="http://schemas.microsoft.com/office/drawing/2014/main" id="{840C3744-72DD-18E3-8BFE-09725D8B0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76863" y="253047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2" name="Text Box 20">
            <a:extLst>
              <a:ext uri="{FF2B5EF4-FFF2-40B4-BE49-F238E27FC236}">
                <a16:creationId xmlns:a16="http://schemas.microsoft.com/office/drawing/2014/main" id="{530D8060-BBF2-349A-CBF4-8E916EBC2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00800"/>
            <a:ext cx="9144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latin typeface="Calibri" panose="020F0502020204030204" pitchFamily="34" charset="0"/>
              </a:rPr>
              <a:t>Dispenzieri</a:t>
            </a:r>
            <a:r>
              <a:rPr lang="en-US" altLang="en-US" sz="1200" b="0" dirty="0">
                <a:latin typeface="Calibri" panose="020F0502020204030204" pitchFamily="34" charset="0"/>
              </a:rPr>
              <a:t> et al. Mayo Clin Proc 2007;82:323-341; Kumar et al. Mayo Clin Proc </a:t>
            </a:r>
            <a:r>
              <a:rPr lang="es-ES" altLang="en-US" sz="1200" b="0" dirty="0">
                <a:latin typeface="Calibri" panose="020F0502020204030204" pitchFamily="34" charset="0"/>
              </a:rPr>
              <a:t>2009 84:1095-1110; </a:t>
            </a:r>
            <a:r>
              <a:rPr lang="es-ES" altLang="en-US" sz="1200" b="0" dirty="0" err="1">
                <a:latin typeface="Calibri" panose="020F0502020204030204" pitchFamily="34" charset="0"/>
              </a:rPr>
              <a:t>Mikhael</a:t>
            </a:r>
            <a:r>
              <a:rPr lang="es-ES" altLang="en-US" sz="1200" b="0" dirty="0">
                <a:latin typeface="Calibri" panose="020F0502020204030204" pitchFamily="34" charset="0"/>
              </a:rPr>
              <a:t> et al. Mayo Clin </a:t>
            </a:r>
            <a:r>
              <a:rPr lang="es-ES" altLang="en-US" sz="1200" b="0" dirty="0" err="1">
                <a:latin typeface="Calibri" panose="020F0502020204030204" pitchFamily="34" charset="0"/>
              </a:rPr>
              <a:t>Proc</a:t>
            </a:r>
            <a:r>
              <a:rPr lang="es-ES" altLang="en-US" sz="1200" b="0" dirty="0">
                <a:latin typeface="Calibri" panose="020F0502020204030204" pitchFamily="34" charset="0"/>
              </a:rPr>
              <a:t> 2013</a:t>
            </a:r>
            <a:r>
              <a:rPr lang="en-US" altLang="en-US" sz="1200" b="0" dirty="0">
                <a:latin typeface="Calibri" panose="020F0502020204030204" pitchFamily="34" charset="0"/>
              </a:rPr>
              <a:t>;88:360-376. v21     //last reviewed Jan 2024</a:t>
            </a:r>
          </a:p>
        </p:txBody>
      </p:sp>
      <p:sp>
        <p:nvSpPr>
          <p:cNvPr id="41993" name="Text Box 20">
            <a:extLst>
              <a:ext uri="{FF2B5EF4-FFF2-40B4-BE49-F238E27FC236}">
                <a16:creationId xmlns:a16="http://schemas.microsoft.com/office/drawing/2014/main" id="{2F70E4DD-F42F-DCA0-C5F7-72711F14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2743200"/>
            <a:ext cx="4014787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of 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or Dara-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4" name="Text Box 25">
            <a:extLst>
              <a:ext uri="{FF2B5EF4-FFF2-40B4-BE49-F238E27FC236}">
                <a16:creationId xmlns:a16="http://schemas.microsoft.com/office/drawing/2014/main" id="{753B22E6-5FD6-3EAF-8773-215F2E952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838700"/>
            <a:ext cx="1550988" cy="8620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Len until progression; delayed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ASCT</a:t>
            </a:r>
            <a:r>
              <a:rPr lang="en-US" altLang="en-US" sz="1400" baseline="60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endParaRPr lang="en-US" altLang="en-US" sz="14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2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5" name="Text Box 41">
            <a:extLst>
              <a:ext uri="{FF2B5EF4-FFF2-40B4-BE49-F238E27FC236}">
                <a16:creationId xmlns:a16="http://schemas.microsoft.com/office/drawing/2014/main" id="{E5BC8B9D-DFA4-92BA-BB9A-F8DA58C90C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2828925"/>
            <a:ext cx="2235200" cy="30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Dara-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1996" name="Text Box 41">
            <a:extLst>
              <a:ext uri="{FF2B5EF4-FFF2-40B4-BE49-F238E27FC236}">
                <a16:creationId xmlns:a16="http://schemas.microsoft.com/office/drawing/2014/main" id="{5F5FBB2D-7643-7BEB-E1AB-05E0FBE980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6400" y="3532188"/>
            <a:ext cx="223520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(ASCT)</a:t>
            </a:r>
          </a:p>
        </p:txBody>
      </p:sp>
      <p:sp>
        <p:nvSpPr>
          <p:cNvPr id="41997" name="Line 17">
            <a:extLst>
              <a:ext uri="{FF2B5EF4-FFF2-40B4-BE49-F238E27FC236}">
                <a16:creationId xmlns:a16="http://schemas.microsoft.com/office/drawing/2014/main" id="{DD362F2D-E140-13F4-DC1F-1FD53304A852}"/>
              </a:ext>
            </a:extLst>
          </p:cNvPr>
          <p:cNvSpPr>
            <a:spLocks noChangeShapeType="1"/>
          </p:cNvSpPr>
          <p:nvPr/>
        </p:nvSpPr>
        <p:spPr bwMode="auto">
          <a:xfrm>
            <a:off x="7880350" y="3311525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1998" name="Text Box 9">
            <a:extLst>
              <a:ext uri="{FF2B5EF4-FFF2-40B4-BE49-F238E27FC236}">
                <a16:creationId xmlns:a16="http://schemas.microsoft.com/office/drawing/2014/main" id="{016F4F98-ACC2-0BA1-0499-B4B5EF90F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3932238"/>
            <a:ext cx="2349500" cy="527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(preferred) </a:t>
            </a:r>
            <a:endParaRPr lang="en-US" altLang="en-US" sz="1200" baseline="30000" dirty="0">
              <a:solidFill>
                <a:schemeClr val="tx2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1999" name="Line 12">
            <a:extLst>
              <a:ext uri="{FF2B5EF4-FFF2-40B4-BE49-F238E27FC236}">
                <a16:creationId xmlns:a16="http://schemas.microsoft.com/office/drawing/2014/main" id="{91C60974-92D6-EC70-BDF3-D5431A2C76EC}"/>
              </a:ext>
            </a:extLst>
          </p:cNvPr>
          <p:cNvSpPr>
            <a:spLocks noChangeShapeType="1"/>
          </p:cNvSpPr>
          <p:nvPr/>
        </p:nvSpPr>
        <p:spPr bwMode="auto">
          <a:xfrm>
            <a:off x="3322638" y="36417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0" name="Text Box 10">
            <a:extLst>
              <a:ext uri="{FF2B5EF4-FFF2-40B4-BE49-F238E27FC236}">
                <a16:creationId xmlns:a16="http://schemas.microsoft.com/office/drawing/2014/main" id="{7ABBEE60-7C89-A06A-EB9E-D2D20304B6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8" y="4818063"/>
            <a:ext cx="2368550" cy="8826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Len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</a:t>
            </a:r>
            <a:r>
              <a:rPr lang="en-US" altLang="en-US" sz="1400" baseline="60000" dirty="0" err="1">
                <a:solidFill>
                  <a:srgbClr val="0070C0"/>
                </a:solidFill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endParaRPr lang="en-US" altLang="en-US" sz="14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1" name="Line 11">
            <a:extLst>
              <a:ext uri="{FF2B5EF4-FFF2-40B4-BE49-F238E27FC236}">
                <a16:creationId xmlns:a16="http://schemas.microsoft.com/office/drawing/2014/main" id="{B0BC7713-5703-18B0-F367-04097702B0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1688" y="3094038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2" name="Line 11">
            <a:extLst>
              <a:ext uri="{FF2B5EF4-FFF2-40B4-BE49-F238E27FC236}">
                <a16:creationId xmlns:a16="http://schemas.microsoft.com/office/drawing/2014/main" id="{79A02337-AE8B-FB7D-D27B-678EA3ECFE6D}"/>
              </a:ext>
            </a:extLst>
          </p:cNvPr>
          <p:cNvSpPr>
            <a:spLocks noChangeShapeType="1"/>
          </p:cNvSpPr>
          <p:nvPr/>
        </p:nvSpPr>
        <p:spPr bwMode="auto">
          <a:xfrm>
            <a:off x="3333750" y="4486275"/>
            <a:ext cx="0" cy="3032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3" name="Text Box 29">
            <a:extLst>
              <a:ext uri="{FF2B5EF4-FFF2-40B4-BE49-F238E27FC236}">
                <a16:creationId xmlns:a16="http://schemas.microsoft.com/office/drawing/2014/main" id="{23D660F4-B6AA-7425-152A-0803EB161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788" y="1684338"/>
            <a:ext cx="2309812" cy="82073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Double or Triple Hit Myeloma</a:t>
            </a:r>
          </a:p>
        </p:txBody>
      </p:sp>
      <p:sp>
        <p:nvSpPr>
          <p:cNvPr id="42004" name="Text Box 29">
            <a:extLst>
              <a:ext uri="{FF2B5EF4-FFF2-40B4-BE49-F238E27FC236}">
                <a16:creationId xmlns:a16="http://schemas.microsoft.com/office/drawing/2014/main" id="{15F8E073-A720-7BE1-46A3-012279C4F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8" y="1693863"/>
            <a:ext cx="3995737" cy="82073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t(11;14), t(6;14), </a:t>
            </a:r>
            <a:r>
              <a:rPr lang="en-US" altLang="en-US" sz="1600" dirty="0" err="1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Trisomies</a:t>
            </a:r>
            <a:endParaRPr lang="en-US" altLang="en-US" sz="1600" dirty="0">
              <a:solidFill>
                <a:schemeClr val="bg1"/>
              </a:solidFill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5" name="Text Box 30">
            <a:extLst>
              <a:ext uri="{FF2B5EF4-FFF2-40B4-BE49-F238E27FC236}">
                <a16:creationId xmlns:a16="http://schemas.microsoft.com/office/drawing/2014/main" id="{75C5AA8D-C897-6B40-557D-61F1E84C4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2925" y="3513138"/>
            <a:ext cx="2254250" cy="52322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Autologous Stem Cell Transplant (ASCT)</a:t>
            </a:r>
          </a:p>
        </p:txBody>
      </p:sp>
      <p:sp>
        <p:nvSpPr>
          <p:cNvPr id="42006" name="Text Box 35">
            <a:extLst>
              <a:ext uri="{FF2B5EF4-FFF2-40B4-BE49-F238E27FC236}">
                <a16:creationId xmlns:a16="http://schemas.microsoft.com/office/drawing/2014/main" id="{AF6617C7-9CBC-B39F-A1DC-9BB3F9EC5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25" y="2809875"/>
            <a:ext cx="2241550" cy="31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4 cycles of Dara-</a:t>
            </a:r>
            <a:r>
              <a:rPr lang="en-US" altLang="en-US" sz="1400" dirty="0" err="1">
                <a:solidFill>
                  <a:srgbClr val="00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07" name="Line 34">
            <a:extLst>
              <a:ext uri="{FF2B5EF4-FFF2-40B4-BE49-F238E27FC236}">
                <a16:creationId xmlns:a16="http://schemas.microsoft.com/office/drawing/2014/main" id="{947DAA0D-CB90-DF8F-0361-69B92B6181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99088" y="3179763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8" name="Line 23">
            <a:extLst>
              <a:ext uri="{FF2B5EF4-FFF2-40B4-BE49-F238E27FC236}">
                <a16:creationId xmlns:a16="http://schemas.microsoft.com/office/drawing/2014/main" id="{8B19CE4B-6611-3C13-E0AB-9D5DD848364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8775" y="4319588"/>
            <a:ext cx="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09" name="Text Box 25">
            <a:extLst>
              <a:ext uri="{FF2B5EF4-FFF2-40B4-BE49-F238E27FC236}">
                <a16:creationId xmlns:a16="http://schemas.microsoft.com/office/drawing/2014/main" id="{C24830A1-1958-4382-83B4-D347C3BA1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933825"/>
            <a:ext cx="1550988" cy="523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x 4  cycles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1200" baseline="60000" dirty="0">
              <a:solidFill>
                <a:srgbClr val="0070C0"/>
              </a:solidFill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2010" name="Line 12">
            <a:extLst>
              <a:ext uri="{FF2B5EF4-FFF2-40B4-BE49-F238E27FC236}">
                <a16:creationId xmlns:a16="http://schemas.microsoft.com/office/drawing/2014/main" id="{4D7B9E3A-0E25-B135-2C26-C3C22B54D5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39838" y="3641725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1" name="Line 12">
            <a:extLst>
              <a:ext uri="{FF2B5EF4-FFF2-40B4-BE49-F238E27FC236}">
                <a16:creationId xmlns:a16="http://schemas.microsoft.com/office/drawing/2014/main" id="{965931FC-C682-C664-988E-C2F7667C86D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49363" y="447516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2" name="Text Box 8">
            <a:extLst>
              <a:ext uri="{FF2B5EF4-FFF2-40B4-BE49-F238E27FC236}">
                <a16:creationId xmlns:a16="http://schemas.microsoft.com/office/drawing/2014/main" id="{EDD6AA61-5A0B-AF94-FB16-EE4A9F4D2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4818063"/>
            <a:ext cx="2173287" cy="896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Bortezomib plus lenalidomide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 till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progression</a:t>
            </a:r>
            <a:r>
              <a:rPr lang="en-US" altLang="en-US" sz="1400" baseline="60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400" baseline="6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13" name="Text Box 8">
            <a:extLst>
              <a:ext uri="{FF2B5EF4-FFF2-40B4-BE49-F238E27FC236}">
                <a16:creationId xmlns:a16="http://schemas.microsoft.com/office/drawing/2014/main" id="{4FDCD0F0-09D5-79DA-1C1F-4A795C34CD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2900" y="4818063"/>
            <a:ext cx="2320925" cy="8969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Bortezomib plus lenalidomide</a:t>
            </a:r>
            <a:r>
              <a:rPr lang="en-US" altLang="en-US" sz="1400" dirty="0">
                <a:solidFill>
                  <a:srgbClr val="FF00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400" dirty="0">
                <a:latin typeface="Calibri" panose="020F0502020204030204" pitchFamily="34" charset="0"/>
                <a:ea typeface="ＭＳ Ｐゴシック" panose="020B0600070205080204" pitchFamily="34" charset="-128"/>
              </a:rPr>
              <a:t>maintenance till </a:t>
            </a:r>
            <a:r>
              <a:rPr lang="en-US" altLang="en-US" sz="1400" dirty="0" err="1">
                <a:latin typeface="Calibri" panose="020F0502020204030204" pitchFamily="34" charset="0"/>
                <a:ea typeface="ＭＳ Ｐゴシック" panose="020B0600070205080204" pitchFamily="34" charset="-128"/>
              </a:rPr>
              <a:t>progression</a:t>
            </a:r>
            <a:r>
              <a:rPr lang="en-US" altLang="en-US" sz="1400" baseline="60000" dirty="0" err="1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b</a:t>
            </a:r>
            <a:r>
              <a:rPr lang="en-US" altLang="en-US" sz="1400" baseline="60000" dirty="0">
                <a:latin typeface="Calibri" panose="020F0502020204030204" pitchFamily="34" charset="0"/>
                <a:ea typeface="ＭＳ Ｐゴシック" panose="020B0600070205080204" pitchFamily="34" charset="-128"/>
                <a:cs typeface="Times New Roman" panose="02020603050405020304" pitchFamily="18" charset="0"/>
              </a:rPr>
              <a:t>, 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60000" dirty="0">
              <a:latin typeface="Calibri" panose="020F0502020204030204" pitchFamily="34" charset="0"/>
              <a:ea typeface="ＭＳ Ｐゴシック" panose="020B0600070205080204" pitchFamily="34" charset="-128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 baseline="300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99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endParaRPr lang="en-US" altLang="en-US" sz="800" dirty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2014" name="Line 23">
            <a:extLst>
              <a:ext uri="{FF2B5EF4-FFF2-40B4-BE49-F238E27FC236}">
                <a16:creationId xmlns:a16="http://schemas.microsoft.com/office/drawing/2014/main" id="{347CED2A-70FD-C223-0172-E181BCA09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7853363" y="4319588"/>
            <a:ext cx="0" cy="333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2015" name="Text Box 5">
            <a:extLst>
              <a:ext uri="{FF2B5EF4-FFF2-40B4-BE49-F238E27FC236}">
                <a16:creationId xmlns:a16="http://schemas.microsoft.com/office/drawing/2014/main" id="{0CAEF115-D448-81E2-DBC0-3C54791052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1684338"/>
            <a:ext cx="2286000" cy="820737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Del 17p, Gain/Amp</a:t>
            </a:r>
            <a:r>
              <a:rPr lang="en-US" altLang="en-US" sz="1600" dirty="0">
                <a:solidFill>
                  <a:srgbClr val="FFFF00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1600" dirty="0">
                <a:solidFill>
                  <a:schemeClr val="bg1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1q, Del 1p, t(4;14), t(14;16), t(14;20) </a:t>
            </a:r>
          </a:p>
        </p:txBody>
      </p:sp>
      <p:sp>
        <p:nvSpPr>
          <p:cNvPr id="42016" name="Text Box 3">
            <a:extLst>
              <a:ext uri="{FF2B5EF4-FFF2-40B4-BE49-F238E27FC236}">
                <a16:creationId xmlns:a16="http://schemas.microsoft.com/office/drawing/2014/main" id="{4502B2D7-0F53-5C0A-8BF0-D3DB56BC8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8" y="6207125"/>
            <a:ext cx="87630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50000"/>
              </a:spcBef>
              <a:buClr>
                <a:schemeClr val="tx2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200" b="0" dirty="0" err="1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VRd</a:t>
            </a:r>
            <a:r>
              <a:rPr lang="en-US" altLang="en-US" sz="1200" b="0" dirty="0">
                <a:solidFill>
                  <a:schemeClr val="tx2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, Bortezomib, lenalidomide, dexamethasone; Dara, daratumumab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2">
  <a:themeElements>
    <a:clrScheme name="Presentat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FormalWhite-sample">
  <a:themeElements>
    <a:clrScheme name="FormalWhite-samp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ormalWhite-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ormalWhite-samp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ormalWhite-samp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ormalWhite-sample 8">
        <a:dk1>
          <a:srgbClr val="000000"/>
        </a:dk1>
        <a:lt1>
          <a:srgbClr val="FFFFFF"/>
        </a:lt1>
        <a:dk2>
          <a:srgbClr val="0066FF"/>
        </a:dk2>
        <a:lt2>
          <a:srgbClr val="808080"/>
        </a:lt2>
        <a:accent1>
          <a:srgbClr val="FF6600"/>
        </a:accent1>
        <a:accent2>
          <a:srgbClr val="00CCFF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00B9E7"/>
        </a:accent6>
        <a:hlink>
          <a:srgbClr val="FF0000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a25fff9c-3f63-4fb2-9a8a-d9bdd0321f9a}" enabled="0" method="" siteId="{a25fff9c-3f63-4fb2-9a8a-d9bdd0321f9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1568</TotalTime>
  <Words>914</Words>
  <Application>Microsoft Macintosh PowerPoint</Application>
  <PresentationFormat>On-screen Show (4:3)</PresentationFormat>
  <Paragraphs>118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Bold</vt:lpstr>
      <vt:lpstr>Calibri</vt:lpstr>
      <vt:lpstr>Tahoma</vt:lpstr>
      <vt:lpstr>Wingdings</vt:lpstr>
      <vt:lpstr>Presentation2</vt:lpstr>
      <vt:lpstr>FormalWhite-sample</vt:lpstr>
      <vt:lpstr>1_FormalWhite-sample</vt:lpstr>
      <vt:lpstr>2_FormalWhite-sample</vt:lpstr>
      <vt:lpstr>Office Theme</vt:lpstr>
      <vt:lpstr>PowerPoint Presentation</vt:lpstr>
      <vt:lpstr>mSMART</vt:lpstr>
      <vt:lpstr>mSMART</vt:lpstr>
      <vt:lpstr>mSMART 3.0: Classification of Active MM</vt:lpstr>
      <vt:lpstr>Abbreviations for Major Regimens</vt:lpstr>
      <vt:lpstr>Dosing for Major Regimens</vt:lpstr>
      <vt:lpstr>PowerPoint Presentation</vt:lpstr>
      <vt:lpstr>PowerPoint Presentation</vt:lpstr>
    </vt:vector>
  </TitlesOfParts>
  <Company>Mayo Foundation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jmm67</dc:creator>
  <cp:lastModifiedBy>vincerk@gmail.com</cp:lastModifiedBy>
  <cp:revision>105</cp:revision>
  <dcterms:created xsi:type="dcterms:W3CDTF">2007-02-23T16:26:54Z</dcterms:created>
  <dcterms:modified xsi:type="dcterms:W3CDTF">2024-02-09T15:45:53Z</dcterms:modified>
</cp:coreProperties>
</file>